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3" r:id="rId2"/>
    <p:sldId id="313" r:id="rId3"/>
    <p:sldId id="306" r:id="rId4"/>
    <p:sldId id="317" r:id="rId5"/>
    <p:sldId id="318" r:id="rId6"/>
    <p:sldId id="319" r:id="rId7"/>
    <p:sldId id="320" r:id="rId8"/>
    <p:sldId id="321" r:id="rId9"/>
    <p:sldId id="309" r:id="rId10"/>
    <p:sldId id="322" r:id="rId11"/>
    <p:sldId id="315" r:id="rId12"/>
    <p:sldId id="314" r:id="rId13"/>
    <p:sldId id="310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20AC8-5797-4C47-AB4F-5576EFF0D22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A1B1C-CD59-4599-ACC5-C9AD03651A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F2DF-3DD1-454E-9174-8C62D515AFC0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5D292-0978-42B4-9F4C-8F2E63C240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469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2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090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3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938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9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409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13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508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72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73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91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34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290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06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08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28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713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204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69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241F5-989D-417B-BB7D-EF65A3BC74AA}" type="datetimeFigureOut">
              <a:rPr lang="sv-SE" smtClean="0"/>
              <a:pPr/>
              <a:t>2020-09-03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7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3007"/>
            <a:ext cx="12191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Hardware Development and Field Testing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454" y="2310397"/>
            <a:ext cx="1132893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r>
              <a:rPr lang="en-US" sz="3200" b="1" dirty="0" smtClean="0">
                <a:solidFill>
                  <a:srgbClr val="0000FF"/>
                </a:solidFill>
              </a:rPr>
              <a:t>Nils Ryden, Ph.D., and Josefin Starkhammar, Ph.D.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endParaRPr lang="en-US" sz="3200" b="1" dirty="0" smtClean="0">
              <a:solidFill>
                <a:srgbClr val="0000FF"/>
              </a:solidFill>
            </a:endParaRPr>
          </a:p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r>
              <a:rPr lang="en-US" sz="3200" b="1" dirty="0" smtClean="0">
                <a:solidFill>
                  <a:srgbClr val="0000FF"/>
                </a:solidFill>
              </a:rPr>
              <a:t>Norrfee Tech AB, Lund, Sweden</a:t>
            </a:r>
          </a:p>
        </p:txBody>
      </p:sp>
    </p:spTree>
    <p:extLst>
      <p:ext uri="{BB962C8B-B14F-4D97-AF65-F5344CB8AC3E}">
        <p14:creationId xmlns:p14="http://schemas.microsoft.com/office/powerpoint/2010/main" val="32307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electronics, car, sitting&#10;&#10;Description automatically generated">
            <a:extLst>
              <a:ext uri="{FF2B5EF4-FFF2-40B4-BE49-F238E27FC236}">
                <a16:creationId xmlns:a16="http://schemas.microsoft.com/office/drawing/2014/main" id="{E7362334-205E-4CCB-87F0-38FC4CCF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1" b="511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a0723(All)(Mute)(9)-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04800"/>
            <a:ext cx="1889760" cy="2489200"/>
          </a:xfrm>
          <a:prstGeom prst="rect">
            <a:avLst/>
          </a:prstGeom>
        </p:spPr>
      </p:pic>
      <p:pic>
        <p:nvPicPr>
          <p:cNvPr id="6" name="Picture 5" descr="Data0723(All)(Mute)(9)(3dx-stk)(9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304800"/>
            <a:ext cx="1889760" cy="2489200"/>
          </a:xfrm>
          <a:prstGeom prst="rect">
            <a:avLst/>
          </a:prstGeom>
        </p:spPr>
      </p:pic>
      <p:pic>
        <p:nvPicPr>
          <p:cNvPr id="8" name="Picture 7" descr="Data0723(All)(Mute)(9)(3dx-stk)(ActiveOT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0000" y="3073395"/>
            <a:ext cx="4318000" cy="2133600"/>
          </a:xfrm>
          <a:prstGeom prst="rect">
            <a:avLst/>
          </a:prstGeom>
        </p:spPr>
      </p:pic>
      <p:pic>
        <p:nvPicPr>
          <p:cNvPr id="9" name="Picture 8" descr="Data0723(All)(Mute)(ActiveOT)(9)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073395"/>
            <a:ext cx="4318000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2159000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(48-CH)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7200" y="2153008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3dx-stk (16-CH)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3389863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(48-CH)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7200" y="3383871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3dx-stk (16-CH)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9382" y="5410200"/>
            <a:ext cx="505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July 2020 (30° C or 86° 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Vs HMA ~ 1500 m/s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kSEIS_2020-08-12_11-37_0000(PreCon)(HeadEdit)(MUTE)(12)(3dx-stk)(ActiveOT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000" y="3064156"/>
            <a:ext cx="4318000" cy="2133600"/>
          </a:xfrm>
          <a:prstGeom prst="rect">
            <a:avLst/>
          </a:prstGeom>
        </p:spPr>
      </p:pic>
      <p:pic>
        <p:nvPicPr>
          <p:cNvPr id="6" name="Picture 5" descr="ParkSEIS_2020-08-12_11-37_0000(PreCon)(HeadEdit)(MUTE)(ActiveOT)(12)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064156"/>
            <a:ext cx="4318000" cy="2133600"/>
          </a:xfrm>
          <a:prstGeom prst="rect">
            <a:avLst/>
          </a:prstGeom>
        </p:spPr>
      </p:pic>
      <p:pic>
        <p:nvPicPr>
          <p:cNvPr id="9" name="Picture 8" descr="ParkSEIS_2020-08-12_11-37_0000(PreCon)(HeadEdit)(MUTE)(12)(12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330200"/>
            <a:ext cx="1889760" cy="2489200"/>
          </a:xfrm>
          <a:prstGeom prst="rect">
            <a:avLst/>
          </a:prstGeom>
        </p:spPr>
      </p:pic>
      <p:pic>
        <p:nvPicPr>
          <p:cNvPr id="11" name="Picture 10" descr="ParkSEIS_2020-08-12_11-37_0000(PreCon)(HeadEdit)(MUTE)(12)(3dx-stk)(12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00" y="330200"/>
            <a:ext cx="1889760" cy="248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4600" y="2159000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(48-CH)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7200" y="2153008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3dx-stk (16-CH)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4600" y="3380624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(48-CH)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77200" y="3374632"/>
            <a:ext cx="175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3dx-stk (16-CH)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382" y="5410200"/>
            <a:ext cx="540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2020 (35° C or 96° 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Vs HMA ~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owVideo20090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516" y="1092201"/>
            <a:ext cx="9357186" cy="5271654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2. Field testing with old 1D array and old 48-channel DAQ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19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Task 2 - Hardware Development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and Field Testing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8720" b="18384"/>
          <a:stretch/>
        </p:blipFill>
        <p:spPr>
          <a:xfrm>
            <a:off x="0" y="945575"/>
            <a:ext cx="12192000" cy="59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4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Task 2 - Hardware Development &amp; Testing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3891" y="1109876"/>
            <a:ext cx="7878618" cy="5263215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b="1" dirty="0" smtClean="0"/>
              <a:t>Current testing and development for the final configuration of the new 1D array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1. Programming and configuration of new 64-channel DAQ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/>
              <a:t>D</a:t>
            </a:r>
            <a:r>
              <a:rPr lang="en-US" dirty="0" smtClean="0"/>
              <a:t>evelopment </a:t>
            </a:r>
            <a:r>
              <a:rPr lang="en-US" dirty="0" smtClean="0"/>
              <a:t>of new DAQ software </a:t>
            </a:r>
            <a:r>
              <a:rPr lang="en-US" dirty="0" smtClean="0"/>
              <a:t>including 		temperature </a:t>
            </a:r>
            <a:r>
              <a:rPr lang="en-US" dirty="0" smtClean="0"/>
              <a:t>and GPS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/>
              <a:t>New </a:t>
            </a:r>
            <a:r>
              <a:rPr lang="en-US" dirty="0" smtClean="0"/>
              <a:t>optimized file </a:t>
            </a:r>
            <a:r>
              <a:rPr lang="en-US" dirty="0" smtClean="0"/>
              <a:t>format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2. Field testing with </a:t>
            </a:r>
            <a:r>
              <a:rPr lang="en-US" dirty="0" smtClean="0"/>
              <a:t>old 1D </a:t>
            </a:r>
            <a:r>
              <a:rPr lang="en-US" dirty="0" smtClean="0"/>
              <a:t>array and old 48-channel DAQ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/>
              <a:t>O</a:t>
            </a:r>
            <a:r>
              <a:rPr lang="en-US" dirty="0" smtClean="0"/>
              <a:t>ptimize </a:t>
            </a:r>
            <a:r>
              <a:rPr lang="en-US" dirty="0"/>
              <a:t>the new array for this </a:t>
            </a:r>
            <a:r>
              <a:rPr lang="en-US" dirty="0" err="1"/>
              <a:t>MnDOT</a:t>
            </a:r>
            <a:r>
              <a:rPr lang="en-US" dirty="0"/>
              <a:t> </a:t>
            </a:r>
            <a:r>
              <a:rPr lang="en-US" dirty="0" smtClean="0"/>
              <a:t>project in 	terms of number of </a:t>
            </a:r>
            <a:r>
              <a:rPr lang="en-US" dirty="0" smtClean="0"/>
              <a:t>channels / array and receiver </a:t>
            </a:r>
            <a:r>
              <a:rPr lang="en-US" dirty="0" smtClean="0"/>
              <a:t>	distance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/>
              <a:t>D</a:t>
            </a:r>
            <a:r>
              <a:rPr lang="en-US" dirty="0" smtClean="0"/>
              <a:t>evelopment of robust source </a:t>
            </a:r>
            <a:r>
              <a:rPr lang="en-US" dirty="0" smtClean="0"/>
              <a:t>with </a:t>
            </a:r>
            <a:r>
              <a:rPr lang="en-US" dirty="0" smtClean="0"/>
              <a:t>about</a:t>
            </a:r>
            <a:r>
              <a:rPr lang="en-US" dirty="0" smtClean="0"/>
              <a:t> </a:t>
            </a:r>
            <a:r>
              <a:rPr lang="en-US" dirty="0" smtClean="0"/>
              <a:t>3 feet 	impact separation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/>
              <a:t>Field testing </a:t>
            </a:r>
            <a:r>
              <a:rPr lang="en-US" dirty="0" smtClean="0"/>
              <a:t>at warmer temperatures (~96° F) </a:t>
            </a:r>
            <a:endParaRPr lang="en-US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7646" b="21714"/>
          <a:stretch/>
        </p:blipFill>
        <p:spPr>
          <a:xfrm>
            <a:off x="8404327" y="1076813"/>
            <a:ext cx="3584469" cy="25780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24108" r="12626" b="7071"/>
          <a:stretch/>
        </p:blipFill>
        <p:spPr>
          <a:xfrm>
            <a:off x="8404327" y="3978759"/>
            <a:ext cx="3584469" cy="23943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0945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051" y="2923876"/>
            <a:ext cx="5528142" cy="366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0104" y="3970533"/>
            <a:ext cx="2848637" cy="167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83392" y="1353978"/>
            <a:ext cx="10809169" cy="1292960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A 64-Channel </a:t>
            </a:r>
            <a:r>
              <a:rPr lang="en-US" sz="2400" b="1" dirty="0" smtClean="0"/>
              <a:t>NI PXIe system </a:t>
            </a:r>
            <a:r>
              <a:rPr lang="en-US" sz="2400" b="1" dirty="0"/>
              <a:t>(2 x 32-Channel, </a:t>
            </a:r>
            <a:r>
              <a:rPr lang="en-US" sz="2400" b="1" dirty="0" smtClean="0"/>
              <a:t>16-bit, </a:t>
            </a:r>
            <a:r>
              <a:rPr lang="en-US" sz="2400" b="1" dirty="0" smtClean="0"/>
              <a:t>expandable </a:t>
            </a:r>
            <a:r>
              <a:rPr lang="en-US" sz="2400" b="1" dirty="0" smtClean="0"/>
              <a:t>up to 96-Channel)</a:t>
            </a:r>
          </a:p>
          <a:p>
            <a:r>
              <a:rPr lang="en-US" sz="2400" b="1" dirty="0" smtClean="0"/>
              <a:t>GPS </a:t>
            </a:r>
            <a:r>
              <a:rPr lang="en-US" sz="2400" b="1" dirty="0" smtClean="0"/>
              <a:t>for survey </a:t>
            </a:r>
            <a:r>
              <a:rPr lang="en-US" sz="2400" b="1" dirty="0" smtClean="0"/>
              <a:t>coordinates</a:t>
            </a:r>
          </a:p>
          <a:p>
            <a:r>
              <a:rPr lang="en-US" sz="2400" b="1" dirty="0" smtClean="0"/>
              <a:t>IR </a:t>
            </a:r>
            <a:r>
              <a:rPr lang="en-US" sz="2400" b="1" dirty="0" smtClean="0"/>
              <a:t>sensor for </a:t>
            </a:r>
            <a:r>
              <a:rPr lang="en-US" sz="2400" b="1" dirty="0" smtClean="0"/>
              <a:t>surface</a:t>
            </a:r>
            <a:r>
              <a:rPr lang="en-US" sz="2400" b="1" dirty="0" smtClean="0"/>
              <a:t> </a:t>
            </a:r>
            <a:r>
              <a:rPr lang="en-US" sz="2400" b="1" dirty="0" smtClean="0"/>
              <a:t>temperature.</a:t>
            </a:r>
          </a:p>
          <a:p>
            <a:endParaRPr lang="en-US" sz="2400" b="1" dirty="0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1. Programming and configuration of new 64-channel DAQ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23688BE4-C4E5-409D-AC81-E36F7AFCBE87}"/>
              </a:ext>
            </a:extLst>
          </p:cNvPr>
          <p:cNvSpPr txBox="1"/>
          <p:nvPr/>
        </p:nvSpPr>
        <p:spPr>
          <a:xfrm>
            <a:off x="702319" y="1026878"/>
            <a:ext cx="103258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r>
              <a:rPr lang="en-US" sz="2400" dirty="0" smtClean="0"/>
              <a:t> </a:t>
            </a:r>
            <a:r>
              <a:rPr lang="en-US" sz="2400" dirty="0"/>
              <a:t>software challenges: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Fast analog trig and re-trig requirements</a:t>
            </a:r>
          </a:p>
          <a:p>
            <a:pPr marL="342900" indent="-342900">
              <a:buAutoNum type="arabicPeriod"/>
            </a:pPr>
            <a:r>
              <a:rPr lang="en-US" sz="2400" dirty="0"/>
              <a:t>Asynchronous sampling of temperature IR sensor and GPS compared to microphones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Large amounts of data to be handled in several parts of the program and streamed to disk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Need for practical UI for </a:t>
            </a:r>
            <a:r>
              <a:rPr lang="en-US" sz="2400" dirty="0" smtClean="0"/>
              <a:t>our initial </a:t>
            </a:r>
            <a:r>
              <a:rPr lang="en-US" sz="2400" dirty="0"/>
              <a:t>field tests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Hardware safe and data safe error handling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Future compatibility with </a:t>
            </a:r>
            <a:r>
              <a:rPr lang="en-US" sz="2400" dirty="0"/>
              <a:t>“</a:t>
            </a:r>
            <a:r>
              <a:rPr lang="en-US" sz="2400" dirty="0" err="1"/>
              <a:t>ParkSEIS</a:t>
            </a:r>
            <a:r>
              <a:rPr lang="en-US" sz="2400" dirty="0"/>
              <a:t>-HMA</a:t>
            </a:r>
            <a:r>
              <a:rPr lang="en-US" sz="2400" dirty="0" smtClean="0"/>
              <a:t>”</a:t>
            </a:r>
            <a:r>
              <a:rPr lang="en-US" sz="2400" dirty="0" smtClean="0"/>
              <a:t> </a:t>
            </a:r>
            <a:r>
              <a:rPr lang="en-US" sz="2400" dirty="0"/>
              <a:t>GUI </a:t>
            </a:r>
          </a:p>
          <a:p>
            <a:pPr marL="342900" indent="-342900">
              <a:buFontTx/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SE" sz="2000" dirty="0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1. Programming and configuration of new 64-channel DAQ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7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718D822-B711-4C58-87AE-585EAD90B203}"/>
              </a:ext>
            </a:extLst>
          </p:cNvPr>
          <p:cNvGrpSpPr/>
          <p:nvPr/>
        </p:nvGrpSpPr>
        <p:grpSpPr>
          <a:xfrm>
            <a:off x="8552647" y="51578"/>
            <a:ext cx="3040144" cy="6363499"/>
            <a:chOff x="3519009" y="51578"/>
            <a:chExt cx="3040144" cy="63634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3208B9-FCBC-496E-B71A-BE5926E305DB}"/>
                </a:ext>
              </a:extLst>
            </p:cNvPr>
            <p:cNvGrpSpPr/>
            <p:nvPr/>
          </p:nvGrpSpPr>
          <p:grpSpPr>
            <a:xfrm>
              <a:off x="3519009" y="51578"/>
              <a:ext cx="3040144" cy="947393"/>
              <a:chOff x="3487918" y="51578"/>
              <a:chExt cx="3040144" cy="94739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B179947-B14F-4FBB-BD16-3946280A9529}"/>
                  </a:ext>
                </a:extLst>
              </p:cNvPr>
              <p:cNvSpPr/>
              <p:nvPr/>
            </p:nvSpPr>
            <p:spPr>
              <a:xfrm>
                <a:off x="3487918" y="51578"/>
                <a:ext cx="3040144" cy="94739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A31384-4764-47E7-BD9D-768D451274A4}"/>
                  </a:ext>
                </a:extLst>
              </p:cNvPr>
              <p:cNvSpPr txBox="1"/>
              <p:nvPr/>
            </p:nvSpPr>
            <p:spPr>
              <a:xfrm>
                <a:off x="3939237" y="202108"/>
                <a:ext cx="21375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UI Controls Loop</a:t>
                </a:r>
              </a:p>
              <a:p>
                <a:pPr algn="ctr"/>
                <a:r>
                  <a:rPr lang="en-US" sz="1400" dirty="0"/>
                  <a:t>- User event driven actions</a:t>
                </a:r>
                <a:endParaRPr lang="en-SE" sz="14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F83F93-8433-426D-A281-E06394CD8919}"/>
                </a:ext>
              </a:extLst>
            </p:cNvPr>
            <p:cNvGrpSpPr/>
            <p:nvPr/>
          </p:nvGrpSpPr>
          <p:grpSpPr>
            <a:xfrm>
              <a:off x="3519009" y="1124901"/>
              <a:ext cx="3040144" cy="1731949"/>
              <a:chOff x="3519009" y="1150615"/>
              <a:chExt cx="3040144" cy="173194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7413043-5EC0-4FEA-B921-43959E3B34F0}"/>
                  </a:ext>
                </a:extLst>
              </p:cNvPr>
              <p:cNvSpPr/>
              <p:nvPr/>
            </p:nvSpPr>
            <p:spPr>
              <a:xfrm>
                <a:off x="3519009" y="1165112"/>
                <a:ext cx="3040144" cy="17174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9AA1F5-3DCE-488C-8FA0-480C4CF425D3}"/>
                  </a:ext>
                </a:extLst>
              </p:cNvPr>
              <p:cNvSpPr txBox="1"/>
              <p:nvPr/>
            </p:nvSpPr>
            <p:spPr>
              <a:xfrm>
                <a:off x="3708722" y="1150615"/>
                <a:ext cx="2660729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Measurement Loop</a:t>
                </a:r>
              </a:p>
              <a:p>
                <a:pPr algn="ctr"/>
                <a:r>
                  <a:rPr lang="en-US" sz="1400" dirty="0"/>
                  <a:t>State Machine design with states:</a:t>
                </a:r>
              </a:p>
              <a:p>
                <a:pPr algn="ctr"/>
                <a:r>
                  <a:rPr lang="en-US" sz="1400" dirty="0"/>
                  <a:t>-INITIATE HARDWARE</a:t>
                </a:r>
              </a:p>
              <a:p>
                <a:pPr algn="ctr"/>
                <a:r>
                  <a:rPr lang="en-US" sz="1400" dirty="0"/>
                  <a:t>-SAMPLE MICROPHONES</a:t>
                </a:r>
              </a:p>
              <a:p>
                <a:pPr algn="ctr"/>
                <a:r>
                  <a:rPr lang="en-US" sz="1400" dirty="0"/>
                  <a:t>-RE-TRIG MEASUREMENTS</a:t>
                </a:r>
              </a:p>
              <a:p>
                <a:pPr algn="ctr"/>
                <a:r>
                  <a:rPr lang="en-US" sz="1400" dirty="0"/>
                  <a:t>-OUTPUT DATA TO OTHER LOOPS</a:t>
                </a:r>
              </a:p>
              <a:p>
                <a:pPr algn="ctr"/>
                <a:r>
                  <a:rPr lang="en-US" sz="1400" dirty="0"/>
                  <a:t>-ERROR HANDLING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454836-3721-4FAD-83BE-2CEFA1A6D7C0}"/>
                </a:ext>
              </a:extLst>
            </p:cNvPr>
            <p:cNvGrpSpPr/>
            <p:nvPr/>
          </p:nvGrpSpPr>
          <p:grpSpPr>
            <a:xfrm>
              <a:off x="3519009" y="2982780"/>
              <a:ext cx="3040144" cy="649566"/>
              <a:chOff x="3514598" y="2867358"/>
              <a:chExt cx="3040144" cy="64956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DA97-8816-40EF-918A-40CDBD7EEAE2}"/>
                  </a:ext>
                </a:extLst>
              </p:cNvPr>
              <p:cNvSpPr/>
              <p:nvPr/>
            </p:nvSpPr>
            <p:spPr>
              <a:xfrm>
                <a:off x="3514598" y="2867358"/>
                <a:ext cx="3040144" cy="64956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1E3F25-10A7-44F3-98D6-B28384B9723A}"/>
                  </a:ext>
                </a:extLst>
              </p:cNvPr>
              <p:cNvSpPr txBox="1"/>
              <p:nvPr/>
            </p:nvSpPr>
            <p:spPr>
              <a:xfrm>
                <a:off x="4103615" y="2868423"/>
                <a:ext cx="18621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Display Loop</a:t>
                </a:r>
              </a:p>
              <a:p>
                <a:pPr algn="ctr"/>
                <a:r>
                  <a:rPr lang="en-US" sz="1400" dirty="0"/>
                  <a:t>- Displays runtime data</a:t>
                </a:r>
                <a:endParaRPr lang="en-SE" sz="14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3F9229-91A4-4821-B6E9-9AABCE511666}"/>
                </a:ext>
              </a:extLst>
            </p:cNvPr>
            <p:cNvGrpSpPr/>
            <p:nvPr/>
          </p:nvGrpSpPr>
          <p:grpSpPr>
            <a:xfrm>
              <a:off x="3519009" y="3758276"/>
              <a:ext cx="3040144" cy="669319"/>
              <a:chOff x="3514598" y="3671804"/>
              <a:chExt cx="3040144" cy="66931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797429-8ADD-45BE-AC5E-9486FFC74DB8}"/>
                  </a:ext>
                </a:extLst>
              </p:cNvPr>
              <p:cNvSpPr/>
              <p:nvPr/>
            </p:nvSpPr>
            <p:spPr>
              <a:xfrm>
                <a:off x="3514598" y="3673974"/>
                <a:ext cx="3040144" cy="66714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0EF2F4-A9D3-48E1-AB38-4E0235DE31D4}"/>
                  </a:ext>
                </a:extLst>
              </p:cNvPr>
              <p:cNvSpPr txBox="1"/>
              <p:nvPr/>
            </p:nvSpPr>
            <p:spPr>
              <a:xfrm>
                <a:off x="3728482" y="3671804"/>
                <a:ext cx="2612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GPS Communication Loop</a:t>
                </a:r>
              </a:p>
              <a:p>
                <a:pPr algn="ctr"/>
                <a:r>
                  <a:rPr lang="en-US" sz="1400" dirty="0"/>
                  <a:t>- Handles GPS communication</a:t>
                </a:r>
                <a:endParaRPr lang="en-SE" sz="14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FD39D1-395D-4545-BBDC-55BC6EED9635}"/>
                </a:ext>
              </a:extLst>
            </p:cNvPr>
            <p:cNvGrpSpPr/>
            <p:nvPr/>
          </p:nvGrpSpPr>
          <p:grpSpPr>
            <a:xfrm>
              <a:off x="3519009" y="4553525"/>
              <a:ext cx="3040144" cy="930927"/>
              <a:chOff x="3514598" y="4529041"/>
              <a:chExt cx="3040144" cy="93092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0AC9679-1F63-49AB-AB14-3C84715FDFF1}"/>
                  </a:ext>
                </a:extLst>
              </p:cNvPr>
              <p:cNvSpPr/>
              <p:nvPr/>
            </p:nvSpPr>
            <p:spPr>
              <a:xfrm>
                <a:off x="3514598" y="4529041"/>
                <a:ext cx="3040144" cy="9309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3830BE-5543-4096-B3F4-3FA935540737}"/>
                  </a:ext>
                </a:extLst>
              </p:cNvPr>
              <p:cNvSpPr txBox="1"/>
              <p:nvPr/>
            </p:nvSpPr>
            <p:spPr>
              <a:xfrm>
                <a:off x="3637181" y="4581763"/>
                <a:ext cx="286598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Temp and GPS output Loop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en-US" sz="1400" dirty="0"/>
                  <a:t>Outputs current temp and GPS data to Measurement Loop</a:t>
                </a:r>
                <a:endParaRPr lang="en-SE" sz="14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7D85D-74EB-4F71-ADF2-7EA8A72BD7CE}"/>
                </a:ext>
              </a:extLst>
            </p:cNvPr>
            <p:cNvGrpSpPr/>
            <p:nvPr/>
          </p:nvGrpSpPr>
          <p:grpSpPr>
            <a:xfrm>
              <a:off x="3519009" y="5610383"/>
              <a:ext cx="3040144" cy="804694"/>
              <a:chOff x="3550100" y="5610383"/>
              <a:chExt cx="3040144" cy="80469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59CFFA-8973-4DFC-A77D-19E540FF596A}"/>
                  </a:ext>
                </a:extLst>
              </p:cNvPr>
              <p:cNvSpPr/>
              <p:nvPr/>
            </p:nvSpPr>
            <p:spPr>
              <a:xfrm>
                <a:off x="3550100" y="5646813"/>
                <a:ext cx="3040144" cy="7682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DE8B6B-1CAE-445F-8E8A-B7B368E73DCB}"/>
                  </a:ext>
                </a:extLst>
              </p:cNvPr>
              <p:cNvSpPr txBox="1"/>
              <p:nvPr/>
            </p:nvSpPr>
            <p:spPr>
              <a:xfrm>
                <a:off x="3640580" y="5610383"/>
                <a:ext cx="29301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Data Logging Loop</a:t>
                </a:r>
              </a:p>
              <a:p>
                <a:pPr algn="ctr"/>
                <a:r>
                  <a:rPr lang="en-US" sz="1400" dirty="0"/>
                  <a:t>- Streams data to file</a:t>
                </a:r>
                <a:endParaRPr lang="en-SE" sz="1400" dirty="0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5D1361D-0529-4132-954A-5FF114927450}"/>
              </a:ext>
            </a:extLst>
          </p:cNvPr>
          <p:cNvSpPr txBox="1"/>
          <p:nvPr/>
        </p:nvSpPr>
        <p:spPr>
          <a:xfrm>
            <a:off x="5148639" y="421407"/>
            <a:ext cx="31901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</a:t>
            </a:r>
          </a:p>
          <a:p>
            <a:endParaRPr lang="en-US" dirty="0"/>
          </a:p>
          <a:p>
            <a:r>
              <a:rPr lang="en-US" dirty="0"/>
              <a:t>Six parallel “independent” loops distributed over four cores (Intel® Core™ i7 5700EQ processor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State machine design combined with the producer-consumer based data acquisition method optimizes # of recordable impacts per foot</a:t>
            </a:r>
            <a:endParaRPr lang="en-SE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688BE4-C4E5-409D-AC81-E36F7AFCBE87}"/>
              </a:ext>
            </a:extLst>
          </p:cNvPr>
          <p:cNvSpPr txBox="1"/>
          <p:nvPr/>
        </p:nvSpPr>
        <p:spPr>
          <a:xfrm>
            <a:off x="175846" y="398806"/>
            <a:ext cx="49212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DAQ software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challenges: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Fast analog trig and re-trig requirements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Asynchronous sampling of temperature IR sensor and GPS compared to microphones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Large amounts of data to be handled in several parts of the program and streamed to disk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Need for practical UI for initial field tests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safe and data safe error handling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Future compatibility with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ParkSEIS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-HMA” GUI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S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9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718D822-B711-4C58-87AE-585EAD90B203}"/>
              </a:ext>
            </a:extLst>
          </p:cNvPr>
          <p:cNvGrpSpPr/>
          <p:nvPr/>
        </p:nvGrpSpPr>
        <p:grpSpPr>
          <a:xfrm>
            <a:off x="8552647" y="51578"/>
            <a:ext cx="3040144" cy="6363499"/>
            <a:chOff x="3519009" y="51578"/>
            <a:chExt cx="3040144" cy="63634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3208B9-FCBC-496E-B71A-BE5926E305DB}"/>
                </a:ext>
              </a:extLst>
            </p:cNvPr>
            <p:cNvGrpSpPr/>
            <p:nvPr/>
          </p:nvGrpSpPr>
          <p:grpSpPr>
            <a:xfrm>
              <a:off x="3519009" y="51578"/>
              <a:ext cx="3040144" cy="947393"/>
              <a:chOff x="3487918" y="51578"/>
              <a:chExt cx="3040144" cy="94739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B179947-B14F-4FBB-BD16-3946280A9529}"/>
                  </a:ext>
                </a:extLst>
              </p:cNvPr>
              <p:cNvSpPr/>
              <p:nvPr/>
            </p:nvSpPr>
            <p:spPr>
              <a:xfrm>
                <a:off x="3487918" y="51578"/>
                <a:ext cx="3040144" cy="94739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A31384-4764-47E7-BD9D-768D451274A4}"/>
                  </a:ext>
                </a:extLst>
              </p:cNvPr>
              <p:cNvSpPr txBox="1"/>
              <p:nvPr/>
            </p:nvSpPr>
            <p:spPr>
              <a:xfrm>
                <a:off x="3939237" y="202108"/>
                <a:ext cx="21375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UI Controls Loop</a:t>
                </a:r>
              </a:p>
              <a:p>
                <a:pPr algn="ctr"/>
                <a:r>
                  <a:rPr lang="en-US" sz="1400" dirty="0"/>
                  <a:t>- User event driven actions</a:t>
                </a:r>
                <a:endParaRPr lang="en-SE" sz="14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F83F93-8433-426D-A281-E06394CD8919}"/>
                </a:ext>
              </a:extLst>
            </p:cNvPr>
            <p:cNvGrpSpPr/>
            <p:nvPr/>
          </p:nvGrpSpPr>
          <p:grpSpPr>
            <a:xfrm>
              <a:off x="3519009" y="1124901"/>
              <a:ext cx="3040144" cy="1731949"/>
              <a:chOff x="3519009" y="1150615"/>
              <a:chExt cx="3040144" cy="173194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7413043-5EC0-4FEA-B921-43959E3B34F0}"/>
                  </a:ext>
                </a:extLst>
              </p:cNvPr>
              <p:cNvSpPr/>
              <p:nvPr/>
            </p:nvSpPr>
            <p:spPr>
              <a:xfrm>
                <a:off x="3519009" y="1165112"/>
                <a:ext cx="3040144" cy="17174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9AA1F5-3DCE-488C-8FA0-480C4CF425D3}"/>
                  </a:ext>
                </a:extLst>
              </p:cNvPr>
              <p:cNvSpPr txBox="1"/>
              <p:nvPr/>
            </p:nvSpPr>
            <p:spPr>
              <a:xfrm>
                <a:off x="3708722" y="1150615"/>
                <a:ext cx="2660729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Measurement Loop</a:t>
                </a:r>
              </a:p>
              <a:p>
                <a:pPr algn="ctr"/>
                <a:r>
                  <a:rPr lang="en-US" sz="1400" dirty="0"/>
                  <a:t>State Machine design with states:</a:t>
                </a:r>
              </a:p>
              <a:p>
                <a:pPr algn="ctr"/>
                <a:r>
                  <a:rPr lang="en-US" sz="1400" dirty="0"/>
                  <a:t>-INITIATE HARDWARE</a:t>
                </a:r>
              </a:p>
              <a:p>
                <a:pPr algn="ctr"/>
                <a:r>
                  <a:rPr lang="en-US" sz="1400" dirty="0"/>
                  <a:t>-SAMPLE MICROPHONES</a:t>
                </a:r>
              </a:p>
              <a:p>
                <a:pPr algn="ctr"/>
                <a:r>
                  <a:rPr lang="en-US" sz="1400" dirty="0"/>
                  <a:t>-RE-TRIG MEASUREMENTS</a:t>
                </a:r>
              </a:p>
              <a:p>
                <a:pPr algn="ctr"/>
                <a:r>
                  <a:rPr lang="en-US" sz="1400" dirty="0"/>
                  <a:t>-OUTPUT DATA TO OTHER LOOPS</a:t>
                </a:r>
              </a:p>
              <a:p>
                <a:pPr algn="ctr"/>
                <a:r>
                  <a:rPr lang="en-US" sz="1400" dirty="0"/>
                  <a:t>-ERROR HANDLING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454836-3721-4FAD-83BE-2CEFA1A6D7C0}"/>
                </a:ext>
              </a:extLst>
            </p:cNvPr>
            <p:cNvGrpSpPr/>
            <p:nvPr/>
          </p:nvGrpSpPr>
          <p:grpSpPr>
            <a:xfrm>
              <a:off x="3519009" y="2982780"/>
              <a:ext cx="3040144" cy="649566"/>
              <a:chOff x="3514598" y="2867358"/>
              <a:chExt cx="3040144" cy="64956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DA97-8816-40EF-918A-40CDBD7EEAE2}"/>
                  </a:ext>
                </a:extLst>
              </p:cNvPr>
              <p:cNvSpPr/>
              <p:nvPr/>
            </p:nvSpPr>
            <p:spPr>
              <a:xfrm>
                <a:off x="3514598" y="2867358"/>
                <a:ext cx="3040144" cy="64956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1E3F25-10A7-44F3-98D6-B28384B9723A}"/>
                  </a:ext>
                </a:extLst>
              </p:cNvPr>
              <p:cNvSpPr txBox="1"/>
              <p:nvPr/>
            </p:nvSpPr>
            <p:spPr>
              <a:xfrm>
                <a:off x="4103615" y="2868423"/>
                <a:ext cx="18621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Display Loop</a:t>
                </a:r>
              </a:p>
              <a:p>
                <a:pPr algn="ctr"/>
                <a:r>
                  <a:rPr lang="en-US" sz="1400" dirty="0"/>
                  <a:t>- Displays runtime data</a:t>
                </a:r>
                <a:endParaRPr lang="en-SE" sz="14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3F9229-91A4-4821-B6E9-9AABCE511666}"/>
                </a:ext>
              </a:extLst>
            </p:cNvPr>
            <p:cNvGrpSpPr/>
            <p:nvPr/>
          </p:nvGrpSpPr>
          <p:grpSpPr>
            <a:xfrm>
              <a:off x="3519009" y="3758276"/>
              <a:ext cx="3040144" cy="669319"/>
              <a:chOff x="3514598" y="3671804"/>
              <a:chExt cx="3040144" cy="66931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797429-8ADD-45BE-AC5E-9486FFC74DB8}"/>
                  </a:ext>
                </a:extLst>
              </p:cNvPr>
              <p:cNvSpPr/>
              <p:nvPr/>
            </p:nvSpPr>
            <p:spPr>
              <a:xfrm>
                <a:off x="3514598" y="3673974"/>
                <a:ext cx="3040144" cy="66714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0EF2F4-A9D3-48E1-AB38-4E0235DE31D4}"/>
                  </a:ext>
                </a:extLst>
              </p:cNvPr>
              <p:cNvSpPr txBox="1"/>
              <p:nvPr/>
            </p:nvSpPr>
            <p:spPr>
              <a:xfrm>
                <a:off x="3728482" y="3671804"/>
                <a:ext cx="2612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GPS Communication Loop</a:t>
                </a:r>
              </a:p>
              <a:p>
                <a:pPr algn="ctr"/>
                <a:r>
                  <a:rPr lang="en-US" sz="1400" dirty="0"/>
                  <a:t>- Handles GPS communication</a:t>
                </a:r>
                <a:endParaRPr lang="en-SE" sz="14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FD39D1-395D-4545-BBDC-55BC6EED9635}"/>
                </a:ext>
              </a:extLst>
            </p:cNvPr>
            <p:cNvGrpSpPr/>
            <p:nvPr/>
          </p:nvGrpSpPr>
          <p:grpSpPr>
            <a:xfrm>
              <a:off x="3519009" y="4553525"/>
              <a:ext cx="3040144" cy="930927"/>
              <a:chOff x="3514598" y="4529041"/>
              <a:chExt cx="3040144" cy="93092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0AC9679-1F63-49AB-AB14-3C84715FDFF1}"/>
                  </a:ext>
                </a:extLst>
              </p:cNvPr>
              <p:cNvSpPr/>
              <p:nvPr/>
            </p:nvSpPr>
            <p:spPr>
              <a:xfrm>
                <a:off x="3514598" y="4529041"/>
                <a:ext cx="3040144" cy="9309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3830BE-5543-4096-B3F4-3FA935540737}"/>
                  </a:ext>
                </a:extLst>
              </p:cNvPr>
              <p:cNvSpPr txBox="1"/>
              <p:nvPr/>
            </p:nvSpPr>
            <p:spPr>
              <a:xfrm>
                <a:off x="3637181" y="4581763"/>
                <a:ext cx="286598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Temp and GPS output Loop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en-US" sz="1400" dirty="0"/>
                  <a:t>Outputs current temp and GPS data to Measurement Loop</a:t>
                </a:r>
                <a:endParaRPr lang="en-SE" sz="14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7D85D-74EB-4F71-ADF2-7EA8A72BD7CE}"/>
                </a:ext>
              </a:extLst>
            </p:cNvPr>
            <p:cNvGrpSpPr/>
            <p:nvPr/>
          </p:nvGrpSpPr>
          <p:grpSpPr>
            <a:xfrm>
              <a:off x="3519009" y="5610383"/>
              <a:ext cx="3040144" cy="804694"/>
              <a:chOff x="3550100" y="5610383"/>
              <a:chExt cx="3040144" cy="80469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59CFFA-8973-4DFC-A77D-19E540FF596A}"/>
                  </a:ext>
                </a:extLst>
              </p:cNvPr>
              <p:cNvSpPr/>
              <p:nvPr/>
            </p:nvSpPr>
            <p:spPr>
              <a:xfrm>
                <a:off x="3550100" y="5646813"/>
                <a:ext cx="3040144" cy="7682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DE8B6B-1CAE-445F-8E8A-B7B368E73DCB}"/>
                  </a:ext>
                </a:extLst>
              </p:cNvPr>
              <p:cNvSpPr txBox="1"/>
              <p:nvPr/>
            </p:nvSpPr>
            <p:spPr>
              <a:xfrm>
                <a:off x="3640580" y="5610383"/>
                <a:ext cx="29301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Data Logging Loop</a:t>
                </a:r>
              </a:p>
              <a:p>
                <a:pPr algn="ctr"/>
                <a:r>
                  <a:rPr lang="en-US" sz="1400" dirty="0"/>
                  <a:t>- Streams data to file</a:t>
                </a:r>
                <a:endParaRPr lang="en-SE" sz="1400" dirty="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00D40AB-44E4-416F-95DE-9513F4498B94}"/>
              </a:ext>
            </a:extLst>
          </p:cNvPr>
          <p:cNvGrpSpPr/>
          <p:nvPr/>
        </p:nvGrpSpPr>
        <p:grpSpPr>
          <a:xfrm>
            <a:off x="5639777" y="2617573"/>
            <a:ext cx="2821575" cy="2500489"/>
            <a:chOff x="5639777" y="2617573"/>
            <a:chExt cx="2821575" cy="250048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0777BB-1EFB-44F3-9DB9-47DDB88E005E}"/>
                </a:ext>
              </a:extLst>
            </p:cNvPr>
            <p:cNvSpPr txBox="1"/>
            <p:nvPr/>
          </p:nvSpPr>
          <p:spPr>
            <a:xfrm>
              <a:off x="5639777" y="4471731"/>
              <a:ext cx="1555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Asynchronous </a:t>
              </a:r>
            </a:p>
            <a:p>
              <a:r>
                <a:rPr lang="en-US" dirty="0"/>
                <a:t>sampling</a:t>
              </a:r>
              <a:endParaRPr lang="en-SE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987013-F6DC-4773-A548-A1B8B328C15D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flipV="1">
              <a:off x="7195139" y="2617573"/>
              <a:ext cx="1266213" cy="21773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45A73E5-14DE-4B17-B8DF-358D76FBE14A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7195139" y="4794897"/>
              <a:ext cx="1266213" cy="323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02E7C9C-B696-4278-A21B-B72B9EE51664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flipV="1">
              <a:off x="7195139" y="3891786"/>
              <a:ext cx="1223496" cy="9031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6">
            <a:extLst>
              <a:ext uri="{FF2B5EF4-FFF2-40B4-BE49-F238E27FC236}">
                <a16:creationId xmlns:a16="http://schemas.microsoft.com/office/drawing/2014/main" id="{C5D1361D-0529-4132-954A-5FF114927450}"/>
              </a:ext>
            </a:extLst>
          </p:cNvPr>
          <p:cNvSpPr txBox="1"/>
          <p:nvPr/>
        </p:nvSpPr>
        <p:spPr>
          <a:xfrm>
            <a:off x="5172815" y="422555"/>
            <a:ext cx="31901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Solution:</a:t>
            </a:r>
          </a:p>
          <a:p>
            <a:endParaRPr lang="en-US" dirty="0"/>
          </a:p>
          <a:p>
            <a:r>
              <a:rPr lang="en-US" dirty="0"/>
              <a:t>Six parallel “independent” loops distributed over four cores (Intel® Core™ i7 5700EQ processor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State machine design combined with the producer-consumer based data acquisition method optimizes # of recordable impacts per foot</a:t>
            </a:r>
            <a:endParaRPr lang="en-SE" dirty="0"/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23688BE4-C4E5-409D-AC81-E36F7AFCBE87}"/>
              </a:ext>
            </a:extLst>
          </p:cNvPr>
          <p:cNvSpPr txBox="1"/>
          <p:nvPr/>
        </p:nvSpPr>
        <p:spPr>
          <a:xfrm>
            <a:off x="175846" y="398806"/>
            <a:ext cx="49212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DAQ software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challenges: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Fast analog trig and re-trig requirements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Asynchronous sampling of temperature IR sensor and GPS compared to microphones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Large amounts of data to be handled in several parts of the program and streamed to disk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Need for practical UI for initial field tests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Hardware safe and data safe error handling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Future compatibility with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ParkSEIS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-HMA” GUI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S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3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718D822-B711-4C58-87AE-585EAD90B203}"/>
              </a:ext>
            </a:extLst>
          </p:cNvPr>
          <p:cNvGrpSpPr/>
          <p:nvPr/>
        </p:nvGrpSpPr>
        <p:grpSpPr>
          <a:xfrm>
            <a:off x="8552647" y="51578"/>
            <a:ext cx="3040144" cy="6363499"/>
            <a:chOff x="3519009" y="51578"/>
            <a:chExt cx="3040144" cy="63634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3208B9-FCBC-496E-B71A-BE5926E305DB}"/>
                </a:ext>
              </a:extLst>
            </p:cNvPr>
            <p:cNvGrpSpPr/>
            <p:nvPr/>
          </p:nvGrpSpPr>
          <p:grpSpPr>
            <a:xfrm>
              <a:off x="3519009" y="51578"/>
              <a:ext cx="3040144" cy="947393"/>
              <a:chOff x="3487918" y="51578"/>
              <a:chExt cx="3040144" cy="94739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B179947-B14F-4FBB-BD16-3946280A9529}"/>
                  </a:ext>
                </a:extLst>
              </p:cNvPr>
              <p:cNvSpPr/>
              <p:nvPr/>
            </p:nvSpPr>
            <p:spPr>
              <a:xfrm>
                <a:off x="3487918" y="51578"/>
                <a:ext cx="3040144" cy="94739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A31384-4764-47E7-BD9D-768D451274A4}"/>
                  </a:ext>
                </a:extLst>
              </p:cNvPr>
              <p:cNvSpPr txBox="1"/>
              <p:nvPr/>
            </p:nvSpPr>
            <p:spPr>
              <a:xfrm>
                <a:off x="3939237" y="202108"/>
                <a:ext cx="21375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UI Controls Loop</a:t>
                </a:r>
              </a:p>
              <a:p>
                <a:pPr algn="ctr"/>
                <a:r>
                  <a:rPr lang="en-US" sz="1400" dirty="0"/>
                  <a:t>- User event driven actions</a:t>
                </a:r>
                <a:endParaRPr lang="en-SE" sz="14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F83F93-8433-426D-A281-E06394CD8919}"/>
                </a:ext>
              </a:extLst>
            </p:cNvPr>
            <p:cNvGrpSpPr/>
            <p:nvPr/>
          </p:nvGrpSpPr>
          <p:grpSpPr>
            <a:xfrm>
              <a:off x="3519009" y="1124901"/>
              <a:ext cx="3040144" cy="1731949"/>
              <a:chOff x="3519009" y="1150615"/>
              <a:chExt cx="3040144" cy="173194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7413043-5EC0-4FEA-B921-43959E3B34F0}"/>
                  </a:ext>
                </a:extLst>
              </p:cNvPr>
              <p:cNvSpPr/>
              <p:nvPr/>
            </p:nvSpPr>
            <p:spPr>
              <a:xfrm>
                <a:off x="3519009" y="1165112"/>
                <a:ext cx="3040144" cy="17174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9AA1F5-3DCE-488C-8FA0-480C4CF425D3}"/>
                  </a:ext>
                </a:extLst>
              </p:cNvPr>
              <p:cNvSpPr txBox="1"/>
              <p:nvPr/>
            </p:nvSpPr>
            <p:spPr>
              <a:xfrm>
                <a:off x="3708722" y="1150615"/>
                <a:ext cx="2660729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Measurement Loop</a:t>
                </a:r>
              </a:p>
              <a:p>
                <a:pPr algn="ctr"/>
                <a:r>
                  <a:rPr lang="en-US" sz="1400" dirty="0"/>
                  <a:t>State Machine design with states:</a:t>
                </a:r>
              </a:p>
              <a:p>
                <a:pPr algn="ctr"/>
                <a:r>
                  <a:rPr lang="en-US" sz="1400" dirty="0"/>
                  <a:t>-INITIATE HARDWARE</a:t>
                </a:r>
              </a:p>
              <a:p>
                <a:pPr algn="ctr"/>
                <a:r>
                  <a:rPr lang="en-US" sz="1400" dirty="0"/>
                  <a:t>-SAMPLE MICROPHONES</a:t>
                </a:r>
              </a:p>
              <a:p>
                <a:pPr algn="ctr"/>
                <a:r>
                  <a:rPr lang="en-US" sz="1400" dirty="0"/>
                  <a:t>-RE-TRIG MEASUREMENTS</a:t>
                </a:r>
              </a:p>
              <a:p>
                <a:pPr algn="ctr"/>
                <a:r>
                  <a:rPr lang="en-US" sz="1400" dirty="0"/>
                  <a:t>-OUTPUT DATA TO OTHER LOOPS</a:t>
                </a:r>
              </a:p>
              <a:p>
                <a:pPr algn="ctr"/>
                <a:r>
                  <a:rPr lang="en-US" sz="1400" dirty="0"/>
                  <a:t>-ERROR HANDLING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454836-3721-4FAD-83BE-2CEFA1A6D7C0}"/>
                </a:ext>
              </a:extLst>
            </p:cNvPr>
            <p:cNvGrpSpPr/>
            <p:nvPr/>
          </p:nvGrpSpPr>
          <p:grpSpPr>
            <a:xfrm>
              <a:off x="3519009" y="2982780"/>
              <a:ext cx="3040144" cy="649566"/>
              <a:chOff x="3514598" y="2867358"/>
              <a:chExt cx="3040144" cy="64956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DA97-8816-40EF-918A-40CDBD7EEAE2}"/>
                  </a:ext>
                </a:extLst>
              </p:cNvPr>
              <p:cNvSpPr/>
              <p:nvPr/>
            </p:nvSpPr>
            <p:spPr>
              <a:xfrm>
                <a:off x="3514598" y="2867358"/>
                <a:ext cx="3040144" cy="64956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1E3F25-10A7-44F3-98D6-B28384B9723A}"/>
                  </a:ext>
                </a:extLst>
              </p:cNvPr>
              <p:cNvSpPr txBox="1"/>
              <p:nvPr/>
            </p:nvSpPr>
            <p:spPr>
              <a:xfrm>
                <a:off x="4103615" y="2868423"/>
                <a:ext cx="18621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Display Loop</a:t>
                </a:r>
              </a:p>
              <a:p>
                <a:pPr algn="ctr"/>
                <a:r>
                  <a:rPr lang="en-US" sz="1400" dirty="0"/>
                  <a:t>- Displays runtime data</a:t>
                </a:r>
                <a:endParaRPr lang="en-SE" sz="14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3F9229-91A4-4821-B6E9-9AABCE511666}"/>
                </a:ext>
              </a:extLst>
            </p:cNvPr>
            <p:cNvGrpSpPr/>
            <p:nvPr/>
          </p:nvGrpSpPr>
          <p:grpSpPr>
            <a:xfrm>
              <a:off x="3519009" y="3758276"/>
              <a:ext cx="3040144" cy="669319"/>
              <a:chOff x="3514598" y="3671804"/>
              <a:chExt cx="3040144" cy="66931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797429-8ADD-45BE-AC5E-9486FFC74DB8}"/>
                  </a:ext>
                </a:extLst>
              </p:cNvPr>
              <p:cNvSpPr/>
              <p:nvPr/>
            </p:nvSpPr>
            <p:spPr>
              <a:xfrm>
                <a:off x="3514598" y="3673974"/>
                <a:ext cx="3040144" cy="66714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0EF2F4-A9D3-48E1-AB38-4E0235DE31D4}"/>
                  </a:ext>
                </a:extLst>
              </p:cNvPr>
              <p:cNvSpPr txBox="1"/>
              <p:nvPr/>
            </p:nvSpPr>
            <p:spPr>
              <a:xfrm>
                <a:off x="3728482" y="3671804"/>
                <a:ext cx="26123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GPS Communication Loop</a:t>
                </a:r>
              </a:p>
              <a:p>
                <a:pPr algn="ctr"/>
                <a:r>
                  <a:rPr lang="en-US" sz="1400" dirty="0"/>
                  <a:t>- Handles GPS communication</a:t>
                </a:r>
                <a:endParaRPr lang="en-SE" sz="14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FD39D1-395D-4545-BBDC-55BC6EED9635}"/>
                </a:ext>
              </a:extLst>
            </p:cNvPr>
            <p:cNvGrpSpPr/>
            <p:nvPr/>
          </p:nvGrpSpPr>
          <p:grpSpPr>
            <a:xfrm>
              <a:off x="3519009" y="4553525"/>
              <a:ext cx="3040144" cy="930927"/>
              <a:chOff x="3514598" y="4529041"/>
              <a:chExt cx="3040144" cy="93092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0AC9679-1F63-49AB-AB14-3C84715FDFF1}"/>
                  </a:ext>
                </a:extLst>
              </p:cNvPr>
              <p:cNvSpPr/>
              <p:nvPr/>
            </p:nvSpPr>
            <p:spPr>
              <a:xfrm>
                <a:off x="3514598" y="4529041"/>
                <a:ext cx="3040144" cy="9309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3830BE-5543-4096-B3F4-3FA935540737}"/>
                  </a:ext>
                </a:extLst>
              </p:cNvPr>
              <p:cNvSpPr txBox="1"/>
              <p:nvPr/>
            </p:nvSpPr>
            <p:spPr>
              <a:xfrm>
                <a:off x="3637181" y="4581763"/>
                <a:ext cx="286598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Temp and GPS output Loop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en-US" sz="1400" dirty="0"/>
                  <a:t>Outputs current temp and GPS data to Measurement Loop</a:t>
                </a:r>
                <a:endParaRPr lang="en-SE" sz="14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7D85D-74EB-4F71-ADF2-7EA8A72BD7CE}"/>
                </a:ext>
              </a:extLst>
            </p:cNvPr>
            <p:cNvGrpSpPr/>
            <p:nvPr/>
          </p:nvGrpSpPr>
          <p:grpSpPr>
            <a:xfrm>
              <a:off x="3519009" y="5610383"/>
              <a:ext cx="3040144" cy="804694"/>
              <a:chOff x="3550100" y="5610383"/>
              <a:chExt cx="3040144" cy="80469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459CFFA-8973-4DFC-A77D-19E540FF596A}"/>
                  </a:ext>
                </a:extLst>
              </p:cNvPr>
              <p:cNvSpPr/>
              <p:nvPr/>
            </p:nvSpPr>
            <p:spPr>
              <a:xfrm>
                <a:off x="3550100" y="5646813"/>
                <a:ext cx="3040144" cy="76826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DE8B6B-1CAE-445F-8E8A-B7B368E73DCB}"/>
                  </a:ext>
                </a:extLst>
              </p:cNvPr>
              <p:cNvSpPr txBox="1"/>
              <p:nvPr/>
            </p:nvSpPr>
            <p:spPr>
              <a:xfrm>
                <a:off x="3640580" y="5610383"/>
                <a:ext cx="29301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Data Logging Loop</a:t>
                </a:r>
              </a:p>
              <a:p>
                <a:pPr algn="ctr"/>
                <a:r>
                  <a:rPr lang="en-US" sz="1400" dirty="0"/>
                  <a:t>- Streams data to file</a:t>
                </a:r>
                <a:endParaRPr lang="en-SE" sz="1400" dirty="0"/>
              </a:p>
            </p:txBody>
          </p:sp>
        </p:grpSp>
      </p:grp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9BF1F1-174B-40A2-941D-9EA471455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9" y="-24245"/>
            <a:ext cx="7332785" cy="69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121B9-8893-4763-BF97-62C146B9B4BB}"/>
              </a:ext>
            </a:extLst>
          </p:cNvPr>
          <p:cNvSpPr txBox="1"/>
          <p:nvPr/>
        </p:nvSpPr>
        <p:spPr>
          <a:xfrm>
            <a:off x="1826433" y="51578"/>
            <a:ext cx="421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UI IN HARDWARE CONTROLING SOFTWARE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59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03197" y="190500"/>
            <a:ext cx="117855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2. Field testing with old 1D array and old 48-channel DAQ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33" t="7333" r="5467" b="39334"/>
          <a:stretch/>
        </p:blipFill>
        <p:spPr>
          <a:xfrm>
            <a:off x="6368852" y="2733960"/>
            <a:ext cx="5672665" cy="38458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3890" y="1109876"/>
            <a:ext cx="11563927" cy="1162269"/>
          </a:xfrm>
        </p:spPr>
        <p:txBody>
          <a:bodyPr>
            <a:normAutofit fontScale="92500" lnSpcReduction="20000"/>
          </a:bodyPr>
          <a:lstStyle/>
          <a:p>
            <a:pPr lvl="1">
              <a:buFontTx/>
              <a:buChar char="-"/>
            </a:pPr>
            <a:r>
              <a:rPr lang="en-US" dirty="0" smtClean="0"/>
              <a:t>Optimize </a:t>
            </a:r>
            <a:r>
              <a:rPr lang="en-US" dirty="0"/>
              <a:t>the new array for this </a:t>
            </a:r>
            <a:r>
              <a:rPr lang="en-US" dirty="0" err="1"/>
              <a:t>MnDOT</a:t>
            </a:r>
            <a:r>
              <a:rPr lang="en-US" dirty="0"/>
              <a:t> project </a:t>
            </a:r>
            <a:r>
              <a:rPr lang="en-US" dirty="0" smtClean="0"/>
              <a:t>in terms </a:t>
            </a:r>
            <a:r>
              <a:rPr lang="en-US" dirty="0"/>
              <a:t>of number of channels / array </a:t>
            </a:r>
            <a:r>
              <a:rPr lang="en-US" dirty="0" smtClean="0"/>
              <a:t>and receiver distance</a:t>
            </a:r>
          </a:p>
          <a:p>
            <a:pPr lvl="1">
              <a:buFontTx/>
              <a:buChar char="-"/>
            </a:pPr>
            <a:r>
              <a:rPr lang="en-US" dirty="0" smtClean="0"/>
              <a:t>Development </a:t>
            </a:r>
            <a:r>
              <a:rPr lang="en-US" dirty="0"/>
              <a:t>of robust source with about 3 </a:t>
            </a:r>
            <a:r>
              <a:rPr lang="en-US" dirty="0" smtClean="0"/>
              <a:t>feet impact separation</a:t>
            </a:r>
          </a:p>
          <a:p>
            <a:pPr lvl="1">
              <a:buFontTx/>
              <a:buChar char="-"/>
            </a:pPr>
            <a:r>
              <a:rPr lang="en-US" dirty="0" smtClean="0"/>
              <a:t>Field </a:t>
            </a:r>
            <a:r>
              <a:rPr lang="en-US" dirty="0"/>
              <a:t>testing at warmer temperatures (~96° F)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23839" r="16061" b="14209"/>
          <a:stretch/>
        </p:blipFill>
        <p:spPr>
          <a:xfrm>
            <a:off x="203197" y="2733960"/>
            <a:ext cx="6036349" cy="38458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526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704</Words>
  <Application>Microsoft Office PowerPoint</Application>
  <PresentationFormat>Bredbild</PresentationFormat>
  <Paragraphs>132</Paragraphs>
  <Slides>13</Slides>
  <Notes>4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scale seismic testing using microphones</dc:title>
  <dc:creator>Nils</dc:creator>
  <cp:lastModifiedBy>Nils</cp:lastModifiedBy>
  <cp:revision>305</cp:revision>
  <dcterms:created xsi:type="dcterms:W3CDTF">2019-10-13T10:24:38Z</dcterms:created>
  <dcterms:modified xsi:type="dcterms:W3CDTF">2020-09-03T13:51:23Z</dcterms:modified>
</cp:coreProperties>
</file>