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06" r:id="rId2"/>
    <p:sldId id="307" r:id="rId3"/>
    <p:sldId id="308" r:id="rId4"/>
    <p:sldId id="286" r:id="rId5"/>
    <p:sldId id="287" r:id="rId6"/>
    <p:sldId id="290" r:id="rId7"/>
    <p:sldId id="310" r:id="rId8"/>
    <p:sldId id="291" r:id="rId9"/>
    <p:sldId id="276" r:id="rId10"/>
    <p:sldId id="314" r:id="rId11"/>
    <p:sldId id="313" r:id="rId12"/>
    <p:sldId id="311" r:id="rId13"/>
    <p:sldId id="312" r:id="rId14"/>
    <p:sldId id="316" r:id="rId15"/>
    <p:sldId id="317" r:id="rId16"/>
    <p:sldId id="318" r:id="rId17"/>
    <p:sldId id="319" r:id="rId18"/>
    <p:sldId id="321" r:id="rId19"/>
    <p:sldId id="324" r:id="rId20"/>
    <p:sldId id="327" r:id="rId21"/>
    <p:sldId id="326" r:id="rId22"/>
    <p:sldId id="320" r:id="rId23"/>
    <p:sldId id="304" r:id="rId24"/>
    <p:sldId id="325" r:id="rId2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3979" autoAdjust="0"/>
  </p:normalViewPr>
  <p:slideViewPr>
    <p:cSldViewPr snapToGrid="0">
      <p:cViewPr varScale="1">
        <p:scale>
          <a:sx n="66" d="100"/>
          <a:sy n="66" d="100"/>
        </p:scale>
        <p:origin x="-596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2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20AC8-5797-4C47-AB4F-5576EFF0D22A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A1B1C-CD59-4599-ACC5-C9AD03651A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AF2DF-3DD1-454E-9174-8C62D515AFC0}" type="datetimeFigureOut">
              <a:rPr lang="sv-SE" smtClean="0"/>
              <a:pPr/>
              <a:t>2020-09-01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5D292-0978-42B4-9F4C-8F2E63C2408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844692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5D292-0978-42B4-9F4C-8F2E63C24083}" type="slidenum">
              <a:rPr lang="sv-SE" smtClean="0"/>
              <a:pPr/>
              <a:t>1</a:t>
            </a:fld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269AC-CA86-4CFB-B6DC-CE907F47B15D}" type="slidenum">
              <a:rPr lang="sv-SE"/>
              <a:pPr/>
              <a:t>5</a:t>
            </a:fld>
            <a:endParaRPr lang="sv-SE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360150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75B28C-ECA1-49EC-9CA4-1A3AC1171575}" type="slidenum">
              <a:rPr lang="sv-SE"/>
              <a:pPr/>
              <a:t>9</a:t>
            </a:fld>
            <a:endParaRPr lang="sv-SE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387425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8575-4E41-4CAF-8294-373D6FAD9023}" type="datetime1">
              <a:rPr lang="sv-SE" smtClean="0"/>
              <a:pPr/>
              <a:t>2020-09-01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3814729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CA4D8-4A6C-4A6F-9F01-54E4BF4C81E9}" type="datetime1">
              <a:rPr lang="sv-SE" smtClean="0"/>
              <a:pPr/>
              <a:t>2020-09-01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539738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CCCA-FD0F-40D2-B1FA-8A1B85197DA4}" type="datetime1">
              <a:rPr lang="sv-SE" smtClean="0"/>
              <a:pPr/>
              <a:t>2020-09-01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243913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B57E-285F-42A3-AE46-32DF5E877A41}" type="datetime1">
              <a:rPr lang="sv-SE" smtClean="0"/>
              <a:pPr/>
              <a:t>2020-09-01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429134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3EDE-6B71-44DE-B496-17BE188E12EF}" type="datetime1">
              <a:rPr lang="sv-SE" smtClean="0"/>
              <a:pPr/>
              <a:t>2020-09-01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56290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F792-602F-463D-93B5-720DF626C27B}" type="datetime1">
              <a:rPr lang="sv-SE" smtClean="0"/>
              <a:pPr/>
              <a:t>2020-09-01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351006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1435-884A-46D9-983E-7A3E486986C7}" type="datetime1">
              <a:rPr lang="sv-SE" smtClean="0"/>
              <a:pPr/>
              <a:t>2020-09-01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367608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F7011-5345-4F0B-AF43-776DF7F7A459}" type="datetime1">
              <a:rPr lang="sv-SE" smtClean="0"/>
              <a:pPr/>
              <a:t>2020-09-01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85228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FCE05-CFEF-48ED-A6EB-B31C03C4255F}" type="datetime1">
              <a:rPr lang="sv-SE" smtClean="0"/>
              <a:pPr/>
              <a:t>2020-09-01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82713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3F3AC-40B5-4BCA-98F5-F09EA21B3BDF}" type="datetime1">
              <a:rPr lang="sv-SE" smtClean="0"/>
              <a:pPr/>
              <a:t>2020-09-01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88204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F7C0-620D-4496-B2F0-109B68C02EC3}" type="datetime1">
              <a:rPr lang="sv-SE" smtClean="0"/>
              <a:pPr/>
              <a:t>2020-09-01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120692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567E8-1716-4CD9-BCCA-0DC1D3437940}" type="datetime1">
              <a:rPr lang="sv-SE" smtClean="0"/>
              <a:pPr/>
              <a:t>2020-09-01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0840E-63B2-4953-9E32-EBEB726BD0A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="" xmlns:p14="http://schemas.microsoft.com/office/powerpoint/2010/main" val="305176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hoon\Dropbox\Park%20Seismic%20LLC\MnDOT\HMA-Execution\%231-Task-Admin\NRRA-Sept-2020\Video%20(Bouncing%20Ball).mp4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MA2-Box-12-861x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03158"/>
            <a:ext cx="12194051" cy="5659640"/>
          </a:xfrm>
          <a:prstGeom prst="rect">
            <a:avLst/>
          </a:prstGeom>
        </p:spPr>
      </p:pic>
      <p:pic>
        <p:nvPicPr>
          <p:cNvPr id="8" name="Picture 7" descr="ParkSeismicLogo (Most Transparent)-1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7246" y="5461300"/>
            <a:ext cx="3340803" cy="8427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79047" y="1838474"/>
            <a:ext cx="806598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Arial Black" pitchFamily="34" charset="0"/>
              </a:rPr>
              <a:t>2020 NRRA Pavement Workshop Series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Arial Black" pitchFamily="34" charset="0"/>
              </a:rPr>
              <a:t>Presented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Arial Black" pitchFamily="34" charset="0"/>
              </a:rPr>
              <a:t>By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Arial Black" pitchFamily="34" charset="0"/>
              </a:rPr>
              <a:t>Choon Park, Ph.D.</a:t>
            </a:r>
          </a:p>
          <a:p>
            <a:pPr algn="ctr">
              <a:lnSpc>
                <a:spcPct val="150000"/>
              </a:lnSpc>
            </a:pPr>
            <a:r>
              <a:rPr lang="en-US" sz="2400" i="1" dirty="0" smtClean="0">
                <a:solidFill>
                  <a:srgbClr val="0000FF"/>
                </a:solidFill>
                <a:latin typeface="Arial Black" pitchFamily="34" charset="0"/>
              </a:rPr>
              <a:t>Founder / Principal Geophysicist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Arial Black" pitchFamily="34" charset="0"/>
              </a:rPr>
              <a:t>September 3, 2020</a:t>
            </a:r>
            <a:endParaRPr lang="en-US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Rubrik 1"/>
          <p:cNvSpPr txBox="1">
            <a:spLocks/>
          </p:cNvSpPr>
          <p:nvPr/>
        </p:nvSpPr>
        <p:spPr>
          <a:xfrm>
            <a:off x="0" y="105875"/>
            <a:ext cx="12192000" cy="108765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anose="020B0604020202020204" pitchFamily="34" charset="0"/>
              </a:rPr>
              <a:t>Seismic Approach to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anose="020B0604020202020204" pitchFamily="34" charset="0"/>
              </a:rPr>
              <a:t>Quality Management of Asphalt Pavement (HMA)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(Bouncing Ball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081027" y="1813960"/>
            <a:ext cx="5844673" cy="4383505"/>
          </a:xfrm>
          <a:prstGeom prst="rect">
            <a:avLst/>
          </a:prstGeom>
        </p:spPr>
      </p:pic>
      <p:pic>
        <p:nvPicPr>
          <p:cNvPr id="5" name="Bildobjekt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533" t="7333" r="5467" b="39334"/>
          <a:stretch/>
        </p:blipFill>
        <p:spPr>
          <a:xfrm>
            <a:off x="470781" y="2067023"/>
            <a:ext cx="4922362" cy="33371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ruta 6"/>
          <p:cNvSpPr txBox="1"/>
          <p:nvPr/>
        </p:nvSpPr>
        <p:spPr>
          <a:xfrm>
            <a:off x="1953069" y="5534169"/>
            <a:ext cx="366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Bouncing ball source!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Rak pilkoppling 8"/>
          <p:cNvCxnSpPr>
            <a:stCxn id="6" idx="0"/>
          </p:cNvCxnSpPr>
          <p:nvPr/>
        </p:nvCxnSpPr>
        <p:spPr>
          <a:xfrm flipH="1" flipV="1">
            <a:off x="3136804" y="4833227"/>
            <a:ext cx="650308" cy="7009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56238" y="219775"/>
            <a:ext cx="110346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Rolling Impact Source* </a:t>
            </a:r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“Bouncing Steel Ball”</a:t>
            </a:r>
            <a:endParaRPr lang="en-US" sz="4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5900" y="1020278"/>
            <a:ext cx="1039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*A 48-channel (CH) system with MEMS Microphone Array (MMA) (Ryden et al., 2019) </a:t>
            </a:r>
            <a:r>
              <a:rPr lang="en-US" b="1" i="1" dirty="0" smtClean="0">
                <a:sym typeface="Symbol"/>
              </a:rPr>
              <a:t> “SYS-RYD-2019”</a:t>
            </a:r>
            <a:endParaRPr lang="en-US" b="1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386038" y="4841509"/>
            <a:ext cx="57751" cy="2406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1006" y="5062895"/>
            <a:ext cx="2127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48-CH MMA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7453" y="3291343"/>
            <a:ext cx="72771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4234982" y="8025"/>
            <a:ext cx="36771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THIS PROJECT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6530" y="1437022"/>
            <a:ext cx="4649007" cy="168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3967" y="1655545"/>
            <a:ext cx="3012900" cy="175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ight Arrow 29"/>
          <p:cNvSpPr/>
          <p:nvPr/>
        </p:nvSpPr>
        <p:spPr>
          <a:xfrm>
            <a:off x="4956998" y="1915427"/>
            <a:ext cx="481263" cy="308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5573014" y="1029903"/>
            <a:ext cx="5678905" cy="2117558"/>
          </a:xfrm>
          <a:prstGeom prst="roundRect">
            <a:avLst/>
          </a:prstGeom>
          <a:noFill/>
          <a:ln w="158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290021" y="1040672"/>
            <a:ext cx="43251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On-Board Real Time Display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7257455" y="1963554"/>
            <a:ext cx="847023" cy="962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407180" y="3987601"/>
            <a:ext cx="115768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 – 20 </a:t>
            </a:r>
          </a:p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MPH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3609461" y="3426594"/>
            <a:ext cx="288757" cy="8758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Arrow 36"/>
          <p:cNvSpPr/>
          <p:nvPr/>
        </p:nvSpPr>
        <p:spPr>
          <a:xfrm>
            <a:off x="1482291" y="5014762"/>
            <a:ext cx="972151" cy="356135"/>
          </a:xfrm>
          <a:prstGeom prst="lef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  <a:scene3d>
            <a:camera prst="orthographicFront">
              <a:rot lat="2984452" lon="465048" rev="355797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704694" y="6391175"/>
            <a:ext cx="6795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MMA: MEMS Microphone Array (16-CH/array?)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0836" y="8025"/>
            <a:ext cx="103854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This (Non-Contact) Approach </a:t>
            </a:r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</a:t>
            </a:r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Survey Time</a:t>
            </a:r>
          </a:p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(12 ft x 300 ft)</a:t>
            </a:r>
            <a:endParaRPr lang="en-US" sz="4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07932"/>
            <a:ext cx="4599914" cy="340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5380518" y="4186352"/>
            <a:ext cx="640079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3 ft x 3 ft resolution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Total 400 survey points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Acquisition: 18 seconds @ 20 km/hr speed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Processing: 200 seconds @ 0.5 sec/record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Total: 218 seconds ( &lt; 4 minutes)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5205" y="1463039"/>
            <a:ext cx="6158162" cy="26276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3347" y="1553373"/>
            <a:ext cx="3436291" cy="2085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5157" y="4627329"/>
            <a:ext cx="5794403" cy="2104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636" y="1982786"/>
            <a:ext cx="4976767" cy="368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623684" y="792027"/>
            <a:ext cx="25486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240 Hours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27043" y="3833632"/>
            <a:ext cx="60777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218 seconds (&lt; 4 min.) !!!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4625" y="28882"/>
            <a:ext cx="1137706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Survey Time | Contact vs. Non-Contact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54498" y="5149516"/>
            <a:ext cx="1518808" cy="135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2020 Cartoon Emoticons Unhappy Smile Face 7 X 7 Cm Kids Patch ...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1271" y="1843602"/>
            <a:ext cx="1741202" cy="1497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MA (Temperature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9475" y="4222425"/>
            <a:ext cx="7893050" cy="2628900"/>
          </a:xfrm>
          <a:prstGeom prst="rect">
            <a:avLst/>
          </a:prstGeom>
        </p:spPr>
      </p:pic>
      <p:pic>
        <p:nvPicPr>
          <p:cNvPr id="5" name="Picture 4" descr="HMA (Vs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5850" y="1597150"/>
            <a:ext cx="7893050" cy="2616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96257"/>
            <a:ext cx="1219199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Estimated Presentation of Results</a:t>
            </a:r>
          </a:p>
          <a:p>
            <a:pPr algn="ctr"/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Velocity (Vs) and Temperature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</a:t>
            </a:r>
            <a:endParaRPr lang="en-US" sz="4000" b="1" dirty="0" smtClean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8499107" y="2772076"/>
            <a:ext cx="827773" cy="577516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8497507" y="5426976"/>
            <a:ext cx="827773" cy="577516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186" y="1813891"/>
            <a:ext cx="2182128" cy="158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10693590" y="2464067"/>
            <a:ext cx="0" cy="123203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732175" y="2839449"/>
            <a:ext cx="8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12 ft</a:t>
            </a:r>
            <a:endParaRPr lang="en-US" sz="2400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701615" y="5070842"/>
            <a:ext cx="0" cy="123203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740200" y="5446224"/>
            <a:ext cx="8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12 ft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MA (Shear Modulus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9475" y="1591525"/>
            <a:ext cx="7893050" cy="2616200"/>
          </a:xfrm>
          <a:prstGeom prst="rect">
            <a:avLst/>
          </a:prstGeom>
        </p:spPr>
      </p:pic>
      <p:pic>
        <p:nvPicPr>
          <p:cNvPr id="5" name="Picture 4" descr="HMA (Youngs Modulus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5475" y="4323900"/>
            <a:ext cx="7893050" cy="2552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96257"/>
            <a:ext cx="1219199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Estimated Presentation of Results</a:t>
            </a:r>
          </a:p>
          <a:p>
            <a:pPr algn="ctr"/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Modulus (Shear &amp; Young’s) 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</a:t>
            </a:r>
            <a:endParaRPr lang="en-US" sz="4000" b="1" dirty="0" smtClean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8499107" y="2772076"/>
            <a:ext cx="827773" cy="577516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497507" y="5426976"/>
            <a:ext cx="827773" cy="577516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186" y="1813891"/>
            <a:ext cx="2182128" cy="158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10693590" y="2464067"/>
            <a:ext cx="0" cy="123203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32175" y="2839449"/>
            <a:ext cx="8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12 ft</a:t>
            </a:r>
            <a:endParaRPr lang="en-US" sz="24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701615" y="5070842"/>
            <a:ext cx="0" cy="123203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40200" y="5446224"/>
            <a:ext cx="8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12 ft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MA (Thickness)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9475" y="4251200"/>
            <a:ext cx="7893050" cy="2609850"/>
          </a:xfrm>
          <a:prstGeom prst="rect">
            <a:avLst/>
          </a:prstGeom>
        </p:spPr>
      </p:pic>
      <p:pic>
        <p:nvPicPr>
          <p:cNvPr id="9" name="Picture 8" descr="HMA (Thickness)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9365" y="1660399"/>
            <a:ext cx="7893050" cy="26098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96257"/>
            <a:ext cx="1219199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Estimated Presentation of Results</a:t>
            </a:r>
          </a:p>
          <a:p>
            <a:pPr algn="ctr"/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Thickness (Lamb &amp; Impact Echo) 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</a:t>
            </a:r>
            <a:endParaRPr lang="en-US" sz="4000" b="1" dirty="0" smtClean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8499107" y="2772076"/>
            <a:ext cx="827773" cy="577516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8497507" y="5426976"/>
            <a:ext cx="827773" cy="577516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236147" y="1713297"/>
            <a:ext cx="17421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Lamb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4547" y="4291197"/>
            <a:ext cx="17421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Impact Echo (IE)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86" y="1813891"/>
            <a:ext cx="2182128" cy="158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10693590" y="2464067"/>
            <a:ext cx="0" cy="123203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32175" y="2839449"/>
            <a:ext cx="8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12 ft</a:t>
            </a:r>
            <a:endParaRPr lang="en-US" sz="24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701615" y="5070842"/>
            <a:ext cx="0" cy="123203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740200" y="5446224"/>
            <a:ext cx="8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12 ft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051" y="2923876"/>
            <a:ext cx="5528142" cy="366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0104" y="3970533"/>
            <a:ext cx="2848637" cy="167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80015" y="219775"/>
            <a:ext cx="115870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New System for This (HMA) Project </a:t>
            </a:r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“SYS-HMA”</a:t>
            </a:r>
            <a:endParaRPr lang="en-US" sz="4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83392" y="1353978"/>
            <a:ext cx="10809169" cy="129296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A 64-Channel (2 x 32-Channel, 16-bit) system (expandable up to 96-Channel)</a:t>
            </a:r>
          </a:p>
          <a:p>
            <a:r>
              <a:rPr lang="en-US" sz="2400" b="1" dirty="0" smtClean="0"/>
              <a:t>Multiple (e.g., 4) arrays to Cover a 12-ft lane simultaneously</a:t>
            </a:r>
          </a:p>
          <a:p>
            <a:r>
              <a:rPr lang="en-US" sz="2400" b="1" dirty="0" smtClean="0"/>
              <a:t>GPS for survey coordinates and geo-location, and IR sensor for HMA temperature.</a:t>
            </a:r>
          </a:p>
          <a:p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6944" y="1285730"/>
            <a:ext cx="5393281" cy="308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5196" y="2228021"/>
            <a:ext cx="6716105" cy="438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18651" y="219775"/>
            <a:ext cx="87098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Software Package </a:t>
            </a:r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“ParkSEIS-HMA”</a:t>
            </a:r>
            <a:endParaRPr lang="en-US" sz="4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ata0723(All)(ActiveOT)(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035" y="3854125"/>
            <a:ext cx="5397500" cy="2667000"/>
          </a:xfrm>
          <a:prstGeom prst="rect">
            <a:avLst/>
          </a:prstGeom>
        </p:spPr>
      </p:pic>
      <p:pic>
        <p:nvPicPr>
          <p:cNvPr id="9" name="Picture 8" descr="Data0723(All)(Air-PreLamb-Mute)(ActiveOT)(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2125" y="3854125"/>
            <a:ext cx="5397500" cy="266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08096" y="219775"/>
            <a:ext cx="67309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Direct Air Wave Domination</a:t>
            </a:r>
            <a:endParaRPr lang="en-US" sz="4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32034" y="3821229"/>
            <a:ext cx="4167739" cy="279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65469" y="3819625"/>
            <a:ext cx="4167739" cy="279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Data0723(All)(9)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6514" y="1316253"/>
            <a:ext cx="2126089" cy="2800494"/>
          </a:xfrm>
          <a:prstGeom prst="rect">
            <a:avLst/>
          </a:prstGeom>
        </p:spPr>
      </p:pic>
      <p:pic>
        <p:nvPicPr>
          <p:cNvPr id="16" name="Picture 15" descr="Data0723(All)(Mute)(9)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9468" y="1307432"/>
            <a:ext cx="2133600" cy="2810387"/>
          </a:xfrm>
          <a:prstGeom prst="rect">
            <a:avLst/>
          </a:prstGeom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2973" y="1819187"/>
            <a:ext cx="4028226" cy="182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366209" y="3501997"/>
            <a:ext cx="1002633" cy="365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RAW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342922" y="3510018"/>
            <a:ext cx="1002633" cy="365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MUTE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646948" y="1828807"/>
            <a:ext cx="1655545" cy="37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Direct air wave</a:t>
            </a:r>
            <a:endParaRPr lang="en-US" b="1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0066421" y="2029336"/>
            <a:ext cx="240631" cy="250257"/>
          </a:xfrm>
          <a:prstGeom prst="straightConnector1">
            <a:avLst/>
          </a:prstGeom>
          <a:ln w="127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373403" y="1644325"/>
            <a:ext cx="22442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Surface (Lamb) wave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510590" y="5128672"/>
            <a:ext cx="1655545" cy="37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Direct air wave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860632" y="5752708"/>
            <a:ext cx="22442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Surface (Lamb) wave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8341894" y="5521705"/>
            <a:ext cx="157214" cy="282339"/>
          </a:xfrm>
          <a:prstGeom prst="straightConnector1">
            <a:avLst/>
          </a:prstGeom>
          <a:ln w="127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 rot="769166">
            <a:off x="5785973" y="2827082"/>
            <a:ext cx="863077" cy="279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5368887" y="2871657"/>
            <a:ext cx="1819705" cy="310981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642351">
            <a:off x="5929409" y="2332901"/>
            <a:ext cx="104816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Direct </a:t>
            </a:r>
          </a:p>
          <a:p>
            <a:pPr algn="ctr"/>
            <a:r>
              <a:rPr lang="en-US" b="1" dirty="0" smtClean="0"/>
              <a:t>air wave</a:t>
            </a:r>
            <a:endParaRPr lang="en-US" b="1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2904978" y="2204935"/>
            <a:ext cx="414997" cy="471267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2864874" y="5476784"/>
            <a:ext cx="388465" cy="374151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42454" y="1040985"/>
            <a:ext cx="11328934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ts val="600"/>
              </a:spcBef>
              <a:spcAft>
                <a:spcPct val="0"/>
              </a:spcAft>
              <a:tabLst>
                <a:tab pos="2174875" algn="r"/>
                <a:tab pos="2290763" algn="l"/>
              </a:tabLst>
            </a:pPr>
            <a:r>
              <a:rPr lang="en-US" sz="2400" b="1" dirty="0" smtClean="0"/>
              <a:t>MnDOT Contract No. 1034287</a:t>
            </a:r>
            <a:br>
              <a:rPr lang="en-US" sz="2400" b="1" dirty="0" smtClean="0"/>
            </a:br>
            <a:r>
              <a:rPr lang="en-US" sz="2400" b="1" dirty="0" smtClean="0"/>
              <a:t>Federal Project Number: TPF-5 (341)</a:t>
            </a:r>
            <a:br>
              <a:rPr lang="en-US" sz="2400" b="1" dirty="0" smtClean="0"/>
            </a:br>
            <a:r>
              <a:rPr lang="en-US" sz="2400" b="1" dirty="0" smtClean="0"/>
              <a:t>Execution: January, 2020 - December, 2021</a:t>
            </a:r>
          </a:p>
          <a:p>
            <a:pPr lvl="0" algn="ctr" fontAlgn="base">
              <a:spcBef>
                <a:spcPts val="600"/>
              </a:spcBef>
              <a:spcAft>
                <a:spcPct val="0"/>
              </a:spcAft>
              <a:tabLst>
                <a:tab pos="2174875" algn="r"/>
                <a:tab pos="2290763" algn="l"/>
              </a:tabLst>
            </a:pPr>
            <a:endParaRPr kumimoji="0" lang="en-US" sz="2400" b="1" i="0" u="sng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ea typeface="Malgun Gothic" pitchFamily="34" charset="-127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743200" algn="r"/>
                <a:tab pos="2971800" algn="l"/>
              </a:tabLst>
            </a:pP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	Principal Investigator (PI):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	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Choon Park, Ph.D.,  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Founder/Principal Geophysicist, Park Seismic LLC</a:t>
            </a:r>
            <a:r>
              <a:rPr lang="en-US" sz="2000" dirty="0" smtClean="0">
                <a:solidFill>
                  <a:srgbClr val="0000FF"/>
                </a:solidFill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*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ea typeface="Malgun Gothic" pitchFamily="34" charset="-127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743200" algn="r"/>
                <a:tab pos="2971800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	</a:t>
            </a: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Co Investigator (CI):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	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Nils Ryden, Ph.D., 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Research Director Norrfee Tech AB, Lund,</a:t>
            </a:r>
            <a:r>
              <a:rPr kumimoji="0" lang="en-US" sz="2000" b="0" i="1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 Sweden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**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743200" algn="r"/>
                <a:tab pos="2971800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	</a:t>
            </a: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Co Investigator (CI):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	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Josefin Starkhammar, Ph.D.</a:t>
            </a:r>
            <a:r>
              <a:rPr lang="en-US" sz="11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Founder Norrfee Tech AB, Lund,</a:t>
            </a:r>
            <a:r>
              <a:rPr kumimoji="0" lang="en-US" sz="2000" b="0" i="1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 Sweden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**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	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743200" algn="r"/>
                <a:tab pos="2971800" algn="l"/>
              </a:tabLst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	</a:t>
            </a: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Administration Staff: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	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Jin Park, Ph.D.</a:t>
            </a:r>
            <a:r>
              <a:rPr lang="en-US" sz="11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Operations Manager/Financial Coordinator, Park Seismic LLC*</a:t>
            </a:r>
            <a:endParaRPr lang="en-US" sz="2000" i="1" dirty="0" smtClean="0">
              <a:solidFill>
                <a:srgbClr val="0000FF"/>
              </a:solidFill>
              <a:latin typeface="Calibri" pitchFamily="34" charset="0"/>
              <a:ea typeface="Malgun Gothic" pitchFamily="34" charset="-127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74875" algn="r"/>
                <a:tab pos="2290763" algn="l"/>
              </a:tabLst>
            </a:pPr>
            <a:endParaRPr kumimoji="0" lang="en-US" sz="2000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  <a:ea typeface="Malgun Gothic" pitchFamily="34" charset="-127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r"/>
                <a:tab pos="2974975" algn="l"/>
              </a:tabLst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	*Prime Contractor:	Over-sighting Project, Development of Software</a:t>
            </a:r>
            <a:r>
              <a:rPr kumimoji="0" lang="en-US" sz="2000" b="0" i="1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 Package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3200" algn="r"/>
                <a:tab pos="2974975" algn="l"/>
              </a:tabLst>
            </a:pPr>
            <a:r>
              <a:rPr lang="en-US" sz="2000" i="1" dirty="0" smtClean="0">
                <a:solidFill>
                  <a:srgbClr val="0000FF"/>
                </a:solidFill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	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**Sub Contractor:	Development</a:t>
            </a:r>
            <a:r>
              <a:rPr kumimoji="0" lang="en-US" sz="2000" b="0" i="1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Malgun Gothic" pitchFamily="34" charset="-127"/>
                <a:cs typeface="Times New Roman" pitchFamily="18" charset="0"/>
              </a:rPr>
              <a:t> of Hardware System</a:t>
            </a:r>
            <a:endParaRPr kumimoji="0" lang="en-US" sz="1100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001" y="286317"/>
            <a:ext cx="119670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Seismic Approach to Quality Management of HMA</a:t>
            </a:r>
            <a:endParaRPr lang="en-US" sz="4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62525" y="3118585"/>
            <a:ext cx="9971773" cy="904775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rkSEIS_2020-08-12_11-37_0000(PreCon)(HeadEdit)(12)(ActiveOT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81375"/>
            <a:ext cx="4127500" cy="2667000"/>
          </a:xfrm>
          <a:prstGeom prst="rect">
            <a:avLst/>
          </a:prstGeom>
        </p:spPr>
      </p:pic>
      <p:pic>
        <p:nvPicPr>
          <p:cNvPr id="8" name="Picture 7" descr="ParkSEIS_2020-08-12_11-37_0000(PreCon)(HeadEdit)(12)(Mute)(Mute-Top)(ActiveOT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7872" y="4180172"/>
            <a:ext cx="4127500" cy="2667000"/>
          </a:xfrm>
          <a:prstGeom prst="rect">
            <a:avLst/>
          </a:prstGeom>
        </p:spPr>
      </p:pic>
      <p:pic>
        <p:nvPicPr>
          <p:cNvPr id="9" name="Picture 8" descr="ParkSEIS_2020-08-12_11-37_0000(PreCon)(HeadEdit)(12)(Mute)-TooMuch(ActiveOT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4500" y="4195421"/>
            <a:ext cx="4127500" cy="266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312106"/>
            <a:ext cx="12192000" cy="144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ParkSEIS_2020-08-12_11-37_0000(PreCon)(HeadEdit)(12)(12)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7032" y="1324595"/>
            <a:ext cx="2362200" cy="3111500"/>
          </a:xfrm>
          <a:prstGeom prst="rect">
            <a:avLst/>
          </a:prstGeom>
        </p:spPr>
      </p:pic>
      <p:pic>
        <p:nvPicPr>
          <p:cNvPr id="18" name="Picture 17" descr="ParkSEIS_2020-08-12_11-37_0000(PreCon)(HeadEdit)(12)(Mute)(12)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0401" y="1324593"/>
            <a:ext cx="2362200" cy="3111500"/>
          </a:xfrm>
          <a:prstGeom prst="rect">
            <a:avLst/>
          </a:prstGeom>
        </p:spPr>
      </p:pic>
      <p:pic>
        <p:nvPicPr>
          <p:cNvPr id="19" name="Picture 18" descr="ParkSEIS_2020-08-12_11-37_0000(PreCon)(HeadEdit)(12)(Mute)-TooMuch(12)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17113" y="1339845"/>
            <a:ext cx="2362200" cy="3111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76434" y="1124548"/>
            <a:ext cx="2283261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RAW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088647" y="1132569"/>
            <a:ext cx="2283261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MUTE-1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197032" y="1150219"/>
            <a:ext cx="2283261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MUTE-2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1878645" y="219775"/>
            <a:ext cx="83898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Air Wave Handling </a:t>
            </a:r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Complications</a:t>
            </a:r>
            <a:endParaRPr lang="en-US" sz="4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Multiply 23"/>
          <p:cNvSpPr/>
          <p:nvPr/>
        </p:nvSpPr>
        <p:spPr>
          <a:xfrm>
            <a:off x="1876922" y="4466123"/>
            <a:ext cx="779645" cy="779646"/>
          </a:xfrm>
          <a:prstGeom prst="mathMultiply">
            <a:avLst>
              <a:gd name="adj1" fmla="val 1381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nut 24"/>
          <p:cNvSpPr/>
          <p:nvPr/>
        </p:nvSpPr>
        <p:spPr>
          <a:xfrm>
            <a:off x="6054289" y="4571999"/>
            <a:ext cx="500515" cy="490889"/>
          </a:xfrm>
          <a:prstGeom prst="donut">
            <a:avLst>
              <a:gd name="adj" fmla="val 2072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400157" y="4353368"/>
            <a:ext cx="803640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ata0723(All)(Air-PreLamb-Mute)(ActiveOT)(9)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71" y="2846362"/>
            <a:ext cx="6692718" cy="3525554"/>
          </a:xfrm>
          <a:prstGeom prst="rect">
            <a:avLst/>
          </a:prstGeom>
        </p:spPr>
      </p:pic>
      <p:pic>
        <p:nvPicPr>
          <p:cNvPr id="8" name="Picture 7" descr="Trace(NewestAirAub)(Bottom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16666" y="2865914"/>
            <a:ext cx="4329364" cy="3563755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8324103" y="2975407"/>
            <a:ext cx="203881" cy="245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46126" y="2618962"/>
            <a:ext cx="2514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 = 0.260 m @ </a:t>
            </a:r>
            <a:r>
              <a:rPr lang="en-US" sz="1600" u="sng" dirty="0" smtClean="0"/>
              <a:t>7841 Hz</a:t>
            </a:r>
            <a:endParaRPr lang="en-US" sz="1600" dirty="0" smtClean="0"/>
          </a:p>
        </p:txBody>
      </p:sp>
      <p:sp>
        <p:nvSpPr>
          <p:cNvPr id="11" name="Oval 10"/>
          <p:cNvSpPr/>
          <p:nvPr/>
        </p:nvSpPr>
        <p:spPr>
          <a:xfrm>
            <a:off x="3070459" y="4129226"/>
            <a:ext cx="1742173" cy="148229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99484" y="4127626"/>
            <a:ext cx="1742173" cy="148229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9529" y="3647968"/>
            <a:ext cx="16747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Thickness (H)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07304" y="3636743"/>
            <a:ext cx="16747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Velocity (Vs)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1366787" y="2897185"/>
            <a:ext cx="4167739" cy="279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882521" y="3030337"/>
            <a:ext cx="1637899" cy="174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89272" y="1607439"/>
            <a:ext cx="570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Surface Wave Analysis </a:t>
            </a:r>
            <a:r>
              <a:rPr lang="en-US" sz="2400" b="1" dirty="0" smtClean="0">
                <a:sym typeface="Symbol"/>
              </a:rPr>
              <a:t> </a:t>
            </a:r>
          </a:p>
          <a:p>
            <a:pPr algn="ctr"/>
            <a:r>
              <a:rPr lang="en-US" sz="2400" b="1" dirty="0" smtClean="0">
                <a:sym typeface="Symbol"/>
              </a:rPr>
              <a:t>Velocity (Vs) and Thickness (H)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324825" y="1596214"/>
            <a:ext cx="4454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Spectral (Impact Echo) Analysis </a:t>
            </a:r>
            <a:r>
              <a:rPr lang="en-US" sz="2400" b="1" dirty="0" smtClean="0">
                <a:sym typeface="Symbol"/>
              </a:rPr>
              <a:t> </a:t>
            </a:r>
          </a:p>
          <a:p>
            <a:pPr algn="ctr"/>
            <a:r>
              <a:rPr lang="en-US" sz="2400" b="1" dirty="0" smtClean="0">
                <a:sym typeface="Symbol"/>
              </a:rPr>
              <a:t>Thickness (H)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977217" y="219775"/>
            <a:ext cx="101927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Impact Echo (IE) </a:t>
            </a:r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Alternative H Evaluation</a:t>
            </a:r>
            <a:endParaRPr lang="en-US" sz="4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6574057" y="4413301"/>
            <a:ext cx="18576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Amplitude (%)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chart-2-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88882" y="807829"/>
            <a:ext cx="5886554" cy="523684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293898" y="3022357"/>
            <a:ext cx="6699179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81475" y="471649"/>
            <a:ext cx="157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itchFamily="34" charset="0"/>
              </a:rPr>
              <a:t>Jan-2020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8003" y="5997793"/>
            <a:ext cx="157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itchFamily="34" charset="0"/>
              </a:rPr>
              <a:t>Dec-2021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820" y="123529"/>
            <a:ext cx="572131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Project* Progress</a:t>
            </a:r>
            <a:endParaRPr lang="en-US" sz="60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1386" y="1325104"/>
            <a:ext cx="4985886" cy="310251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Hardware </a:t>
            </a:r>
            <a:r>
              <a:rPr lang="en-US" sz="2000" b="1" dirty="0" smtClean="0">
                <a:sym typeface="Symbol"/>
              </a:rPr>
              <a:t> U</a:t>
            </a:r>
            <a:r>
              <a:rPr lang="en-US" sz="2000" b="1" dirty="0" smtClean="0"/>
              <a:t>nder field testing with old system to finalize the 1D array configuration (e.g., N-channel, channel spacing, etc.)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/>
              <a:t>Software </a:t>
            </a:r>
            <a:r>
              <a:rPr lang="en-US" sz="2000" b="1" dirty="0" smtClean="0">
                <a:sym typeface="Symbol"/>
              </a:rPr>
              <a:t> ACQ and QA/QC module under development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ym typeface="Symbol"/>
              </a:rPr>
              <a:t>1</a:t>
            </a:r>
            <a:r>
              <a:rPr lang="en-US" sz="2000" b="1" baseline="30000" dirty="0" smtClean="0">
                <a:sym typeface="Symbol"/>
              </a:rPr>
              <a:t>st</a:t>
            </a:r>
            <a:r>
              <a:rPr lang="en-US" sz="2000" b="1" dirty="0" smtClean="0">
                <a:sym typeface="Symbol"/>
              </a:rPr>
              <a:t> Joint Field Test (JFT)  Fall, 2020 (“Remotely” Joint)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i="1" dirty="0" smtClean="0">
                <a:solidFill>
                  <a:srgbClr val="0000FF"/>
                </a:solidFill>
                <a:sym typeface="Symbol"/>
              </a:rPr>
              <a:t>*Year 1: Completion of 1D System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b="1" i="1" dirty="0" smtClean="0">
                <a:solidFill>
                  <a:srgbClr val="0000FF"/>
                </a:solidFill>
                <a:sym typeface="Symbol"/>
              </a:rPr>
              <a:t>*Year 2: Completion of 2D System</a:t>
            </a:r>
          </a:p>
          <a:p>
            <a:pPr>
              <a:spcAft>
                <a:spcPts val="1200"/>
              </a:spcAft>
            </a:pPr>
            <a:endParaRPr lang="en-US" sz="2000" b="1" dirty="0" smtClean="0"/>
          </a:p>
        </p:txBody>
      </p:sp>
      <p:sp>
        <p:nvSpPr>
          <p:cNvPr id="14" name="Down Arrow 13"/>
          <p:cNvSpPr/>
          <p:nvPr/>
        </p:nvSpPr>
        <p:spPr>
          <a:xfrm>
            <a:off x="5342024" y="2252324"/>
            <a:ext cx="404261" cy="6930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Now</a:t>
            </a:r>
            <a:endParaRPr 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0368" y="4369867"/>
            <a:ext cx="4931327" cy="227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2865(ed-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hank You.jpg"/>
          <p:cNvPicPr>
            <a:picLocks/>
          </p:cNvPicPr>
          <p:nvPr/>
        </p:nvPicPr>
        <p:blipFill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6533" y="499533"/>
            <a:ext cx="8466667" cy="5672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93007"/>
            <a:ext cx="12191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Hardware Development and Field Testing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2454" y="2310397"/>
            <a:ext cx="11328934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ts val="600"/>
              </a:spcBef>
              <a:spcAft>
                <a:spcPct val="0"/>
              </a:spcAft>
              <a:tabLst>
                <a:tab pos="2174875" algn="r"/>
                <a:tab pos="2290763" algn="l"/>
              </a:tabLst>
            </a:pPr>
            <a:r>
              <a:rPr lang="en-US" sz="3200" b="1" dirty="0" smtClean="0">
                <a:solidFill>
                  <a:srgbClr val="0000FF"/>
                </a:solidFill>
              </a:rPr>
              <a:t>Nils Ryden, Ph.D., and Josefin Starkhammar, Ph.D.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endParaRPr lang="en-US" sz="3200" b="1" dirty="0" smtClean="0">
              <a:solidFill>
                <a:srgbClr val="0000FF"/>
              </a:solidFill>
            </a:endParaRPr>
          </a:p>
          <a:p>
            <a:pPr lvl="0" algn="ctr" fontAlgn="base">
              <a:spcBef>
                <a:spcPts val="600"/>
              </a:spcBef>
              <a:spcAft>
                <a:spcPct val="0"/>
              </a:spcAft>
              <a:tabLst>
                <a:tab pos="2174875" algn="r"/>
                <a:tab pos="2290763" algn="l"/>
              </a:tabLst>
            </a:pPr>
            <a:r>
              <a:rPr lang="en-US" sz="3200" b="1" dirty="0" smtClean="0">
                <a:solidFill>
                  <a:srgbClr val="0000FF"/>
                </a:solidFill>
              </a:rPr>
              <a:t>Norrfee Tech AB, Lund, Sweden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MA-Homep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4780" y="0"/>
            <a:ext cx="882244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46434" y="1953928"/>
            <a:ext cx="7902341" cy="567891"/>
          </a:xfrm>
          <a:prstGeom prst="roundRect">
            <a:avLst/>
          </a:pr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18311397">
            <a:off x="1289786" y="1337911"/>
            <a:ext cx="635267" cy="760395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1763" y="2751309"/>
            <a:ext cx="725233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Laying asphalt"/>
          <p:cNvPicPr>
            <a:picLocks noChangeAspect="1" noChangeArrowheads="1"/>
          </p:cNvPicPr>
          <p:nvPr/>
        </p:nvPicPr>
        <p:blipFill>
          <a:blip r:embed="rId3" cstate="print"/>
          <a:srcRect t="674" r="1007"/>
          <a:stretch>
            <a:fillRect/>
          </a:stretch>
        </p:blipFill>
        <p:spPr bwMode="auto">
          <a:xfrm>
            <a:off x="926059" y="1313953"/>
            <a:ext cx="3537652" cy="530135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15722" y="8025"/>
            <a:ext cx="9915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Hot Mix Asphalt (HMA) Pavement</a:t>
            </a:r>
            <a:endParaRPr lang="en-US" sz="5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Down Arrow 6"/>
          <p:cNvSpPr/>
          <p:nvPr/>
        </p:nvSpPr>
        <p:spPr>
          <a:xfrm rot="2514352">
            <a:off x="4251330" y="4873286"/>
            <a:ext cx="304803" cy="1010652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38"/>
          <p:cNvSpPr txBox="1">
            <a:spLocks noChangeArrowheads="1"/>
          </p:cNvSpPr>
          <p:nvPr/>
        </p:nvSpPr>
        <p:spPr bwMode="auto">
          <a:xfrm>
            <a:off x="5172752" y="1327635"/>
            <a:ext cx="6194684" cy="101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Stiffness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(e.g.,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Vs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and </a:t>
            </a:r>
            <a:r>
              <a:rPr lang="en-US" sz="2400" b="1" u="sng" dirty="0" smtClean="0">
                <a:latin typeface="Arial" pitchFamily="34" charset="0"/>
                <a:cs typeface="Arial" pitchFamily="34" charset="0"/>
              </a:rPr>
              <a:t>Thickness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(H)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Construction and Maintenance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2261914" y="923391"/>
            <a:ext cx="7661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Multichannel Analysis of Surface Waves (MASW) (Park et al., 1999)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ü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Shear-wave velocity (Vs) (1D, 2D, and 3D)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ü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Vs 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 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irect indicator of “stiffness” [e.g., Young’s (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and shear (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)]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7092" y="8025"/>
            <a:ext cx="79328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Seismic Approach </a:t>
            </a:r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MASW</a:t>
            </a:r>
            <a:endParaRPr lang="en-US" sz="5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Picture 9" descr="Fi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6850" y="2273978"/>
            <a:ext cx="3657600" cy="16190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032" y="2450457"/>
            <a:ext cx="6561740" cy="414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7080" y="4032982"/>
            <a:ext cx="4573233" cy="2357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2628486" y="4083875"/>
            <a:ext cx="2160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MASW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0101" y="8025"/>
            <a:ext cx="10906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Pavement MASW (Ryden et al., 2004)</a:t>
            </a:r>
            <a:endParaRPr lang="en-US" sz="5400" b="1" dirty="0" smtClean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sym typeface="Symbol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768" y="2441537"/>
            <a:ext cx="10814134" cy="327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98901" y="2627692"/>
            <a:ext cx="217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I-70 (Manhattan, KS)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9739" y="4052220"/>
            <a:ext cx="1944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Lamb wave (A0)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57157" y="1376402"/>
            <a:ext cx="946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algn="ctr">
              <a:buFont typeface="Arial" pitchFamily="34" charset="0"/>
              <a:buChar char="•"/>
            </a:pPr>
            <a:r>
              <a:rPr lang="en-US" sz="2000" dirty="0" smtClean="0">
                <a:latin typeface="Arial Black" pitchFamily="34" charset="0"/>
              </a:rPr>
              <a:t>Contact measurements with accelerometer and a small hammer.</a:t>
            </a:r>
            <a:endParaRPr lang="en-US" sz="2000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1421" y="5794409"/>
            <a:ext cx="316671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~0.5 Hour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40829" y="5792809"/>
            <a:ext cx="3166712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~0.1 Hour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9820" y="2077453"/>
            <a:ext cx="316671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Field Measurement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48847" y="2075853"/>
            <a:ext cx="3166712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Data Process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0350" y="8025"/>
            <a:ext cx="113863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Conventional (Contact) Approach </a:t>
            </a:r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sym typeface="Symbol"/>
              </a:rPr>
              <a:t> </a:t>
            </a:r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Survey Time</a:t>
            </a:r>
          </a:p>
          <a:p>
            <a:pPr algn="ctr"/>
            <a:r>
              <a:rPr lang="en-US" sz="4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(12 ft x 300 ft)</a:t>
            </a:r>
            <a:endParaRPr lang="en-US" sz="44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 Box 38"/>
          <p:cNvSpPr txBox="1">
            <a:spLocks noChangeArrowheads="1"/>
          </p:cNvSpPr>
          <p:nvPr/>
        </p:nvSpPr>
        <p:spPr bwMode="auto">
          <a:xfrm>
            <a:off x="6491394" y="3089057"/>
            <a:ext cx="5241799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3 ft x 3 ft resolution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Total 400 survey points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Acquisition: 400 x 0.5 hr = 200 hrs.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Processing: 400 x 0.1 hr = 40 hrs.</a:t>
            </a:r>
          </a:p>
          <a:p>
            <a:pPr marL="342900" indent="-342900">
              <a:spcBef>
                <a:spcPts val="600"/>
              </a:spcBef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u="sng" dirty="0" smtClean="0">
                <a:latin typeface="Arial" pitchFamily="34" charset="0"/>
                <a:cs typeface="Arial" pitchFamily="34" charset="0"/>
              </a:rPr>
              <a:t>Total: 240 hrs.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543" y="2470273"/>
            <a:ext cx="5449132" cy="403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90" y="1552837"/>
            <a:ext cx="2778994" cy="1686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360257" y="1568918"/>
            <a:ext cx="346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(Ryden et al., 2004)</a:t>
            </a:r>
            <a:endParaRPr lang="en-US" sz="2400" dirty="0"/>
          </a:p>
        </p:txBody>
      </p:sp>
      <p:pic>
        <p:nvPicPr>
          <p:cNvPr id="10" name="Picture 7" descr="2020 Cartoon Emoticons Unhappy Smile Face 7 X 7 Cm Kids Patch ..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BFD"/>
              </a:clrFrom>
              <a:clrTo>
                <a:srgbClr val="FAFB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81856" y="4817808"/>
            <a:ext cx="1741202" cy="1497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7540" y="8025"/>
            <a:ext cx="81320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dirty="0" smtClean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Non-Contact</a:t>
            </a:r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Pavement MASW </a:t>
            </a:r>
          </a:p>
          <a:p>
            <a:pPr algn="ctr"/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(Ryden et al., 2006)</a:t>
            </a:r>
            <a:endParaRPr lang="en-US" sz="4000" b="1" dirty="0" smtClean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sym typeface="Symbol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550" y="1543788"/>
            <a:ext cx="9005611" cy="272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2423" y="4399215"/>
            <a:ext cx="7277937" cy="233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7863843" y="5727029"/>
            <a:ext cx="423511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464618" y="5725429"/>
            <a:ext cx="423511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793455" y="5342021"/>
            <a:ext cx="452387" cy="18288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728102" y="5563398"/>
            <a:ext cx="1222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Surface wave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801502" y="5561798"/>
            <a:ext cx="1222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Surface wave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309104" y="4726000"/>
            <a:ext cx="142764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Leaky </a:t>
            </a:r>
          </a:p>
          <a:p>
            <a:pPr algn="ctr"/>
            <a:r>
              <a:rPr lang="en-US" sz="1600" b="1" dirty="0" smtClean="0"/>
              <a:t>surface wave</a:t>
            </a:r>
            <a:endParaRPr lang="en-US" sz="1600" b="1" dirty="0"/>
          </a:p>
        </p:txBody>
      </p:sp>
      <p:sp>
        <p:nvSpPr>
          <p:cNvPr id="17" name="Oval 16"/>
          <p:cNvSpPr/>
          <p:nvPr/>
        </p:nvSpPr>
        <p:spPr>
          <a:xfrm>
            <a:off x="2271564" y="1876928"/>
            <a:ext cx="1443790" cy="134753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2" y="2403433"/>
            <a:ext cx="3985023" cy="29887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Content Placeholder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597"/>
          <a:stretch/>
        </p:blipFill>
        <p:spPr>
          <a:xfrm>
            <a:off x="5762999" y="1933318"/>
            <a:ext cx="5824529" cy="4039002"/>
          </a:xfrm>
          <a:prstGeom prst="rect">
            <a:avLst/>
          </a:prstGeom>
        </p:spPr>
      </p:pic>
      <p:sp>
        <p:nvSpPr>
          <p:cNvPr id="9" name="Text Box 38"/>
          <p:cNvSpPr txBox="1">
            <a:spLocks noChangeArrowheads="1"/>
          </p:cNvSpPr>
          <p:nvPr/>
        </p:nvSpPr>
        <p:spPr bwMode="auto">
          <a:xfrm rot="16200000">
            <a:off x="3671993" y="3824269"/>
            <a:ext cx="4182011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Shear wave velocity (m/s)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7948322" y="5915274"/>
            <a:ext cx="2158201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Test line 4.0  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67989" y="8025"/>
            <a:ext cx="100111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dirty="0" smtClean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Non-Contact-Rolling</a:t>
            </a:r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Pavement MASW </a:t>
            </a:r>
          </a:p>
          <a:p>
            <a:pPr algn="ctr"/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</a:t>
            </a:r>
            <a:r>
              <a:rPr lang="en-US" sz="4000" b="1" dirty="0" err="1" smtClean="0">
                <a:solidFill>
                  <a:srgbClr val="002060"/>
                </a:solidFill>
              </a:rPr>
              <a:t>Bjurström</a:t>
            </a:r>
            <a:r>
              <a:rPr lang="en-US" sz="4000" b="1" dirty="0" smtClean="0">
                <a:solidFill>
                  <a:srgbClr val="002060"/>
                </a:solidFill>
              </a:rPr>
              <a:t> and Ryden, 2017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)</a:t>
            </a:r>
            <a:endParaRPr lang="en-US" sz="4000" b="1" dirty="0" smtClean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sym typeface="Symbol"/>
            </a:endParaRPr>
          </a:p>
        </p:txBody>
      </p:sp>
      <p:sp>
        <p:nvSpPr>
          <p:cNvPr id="14" name="Rounded Rectangle 13"/>
          <p:cNvSpPr/>
          <p:nvPr/>
        </p:nvSpPr>
        <p:spPr>
          <a:xfrm rot="20457325">
            <a:off x="1108494" y="3796637"/>
            <a:ext cx="2248724" cy="544793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20460004">
            <a:off x="1212779" y="4350631"/>
            <a:ext cx="2579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48 MEMS microphone array (1-cm spacing)</a:t>
            </a:r>
            <a:endParaRPr lang="en-US" sz="1600" b="1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474717" y="3041598"/>
            <a:ext cx="0" cy="327259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85428" y="2492932"/>
            <a:ext cx="1559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Solenoid impact source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1196" y="5633533"/>
            <a:ext cx="2558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SLOW!!!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4774" y="1944296"/>
            <a:ext cx="3282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Moving Speed &lt; 0.5 MPH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36952609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21524</TotalTime>
  <Words>682</Words>
  <Application>Microsoft Office PowerPoint</Application>
  <PresentationFormat>Custom</PresentationFormat>
  <Paragraphs>133</Paragraphs>
  <Slides>24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Office-tema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scale seismic testing using microphones</dc:title>
  <dc:creator>Nils</dc:creator>
  <cp:lastModifiedBy>Choon Park</cp:lastModifiedBy>
  <cp:revision>341</cp:revision>
  <dcterms:created xsi:type="dcterms:W3CDTF">2019-10-13T10:24:38Z</dcterms:created>
  <dcterms:modified xsi:type="dcterms:W3CDTF">2020-09-02T15:00:18Z</dcterms:modified>
</cp:coreProperties>
</file>